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21"/>
  </p:notesMasterIdLst>
  <p:sldIdLst>
    <p:sldId id="276" r:id="rId2"/>
    <p:sldId id="331" r:id="rId3"/>
    <p:sldId id="332" r:id="rId4"/>
    <p:sldId id="336" r:id="rId5"/>
    <p:sldId id="335"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2B2B2"/>
    <a:srgbClr val="EAEAEA"/>
    <a:srgbClr val="99CCFF"/>
    <a:srgbClr val="DDDD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1"/>
    <p:restoredTop sz="94791"/>
  </p:normalViewPr>
  <p:slideViewPr>
    <p:cSldViewPr>
      <p:cViewPr varScale="1">
        <p:scale>
          <a:sx n="64" d="100"/>
          <a:sy n="64" d="100"/>
        </p:scale>
        <p:origin x="-143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A08A3-3CCC-49E6-964C-E1738A6D992D}" type="datetimeFigureOut">
              <a:rPr lang="es-ES" smtClean="0"/>
              <a:pPr/>
              <a:t>05/07/2021</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2CB49-322C-48BB-A333-B208C96D6BAF}" type="slidenum">
              <a:rPr lang="es-ES" smtClean="0"/>
              <a:pPr/>
              <a:t>‹Nº›</a:t>
            </a:fld>
            <a:endParaRPr lang="es-ES"/>
          </a:p>
        </p:txBody>
      </p:sp>
    </p:spTree>
    <p:extLst>
      <p:ext uri="{BB962C8B-B14F-4D97-AF65-F5344CB8AC3E}">
        <p14:creationId xmlns="" xmlns:p14="http://schemas.microsoft.com/office/powerpoint/2010/main" val="156794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CB2CB49-322C-48BB-A333-B208C96D6BAF}" type="slidenum">
              <a:rPr lang="es-ES" smtClean="0"/>
              <a:pPr/>
              <a:t>17</a:t>
            </a:fld>
            <a:endParaRPr lang="es-ES"/>
          </a:p>
        </p:txBody>
      </p:sp>
    </p:spTree>
    <p:extLst>
      <p:ext uri="{BB962C8B-B14F-4D97-AF65-F5344CB8AC3E}">
        <p14:creationId xmlns="" xmlns:p14="http://schemas.microsoft.com/office/powerpoint/2010/main" val="171507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r>
              <a:rPr lang="es-ES" smtClean="0"/>
              <a:t>www.themegallery.com</a:t>
            </a:r>
            <a:endParaRPr lang="es-E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292994424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r>
              <a:rPr lang="es-ES" smtClean="0"/>
              <a:t>www.themegallery.com</a:t>
            </a:r>
            <a:endParaRPr lang="es-E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419942039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r>
              <a:rPr lang="es-ES" smtClean="0"/>
              <a:t>www.themegallery.com</a:t>
            </a:r>
            <a:endParaRPr lang="es-E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lvl="0"/>
            <a:fld id="{9A0DB2DC-4C9A-4742-B13C-FB6460FD3503}" type="slidenum">
              <a:rPr lang="en-US" smtClean="0"/>
              <a:pPr lvl="0"/>
              <a:t>‹Nº›</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61117768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r>
              <a:rPr lang="es-ES" smtClean="0"/>
              <a:t>www.themegallery.com</a:t>
            </a:r>
            <a:endParaRPr lang="es-E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218456603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r>
              <a:rPr lang="es-ES" smtClean="0"/>
              <a:t>www.themegallery.com</a:t>
            </a:r>
            <a:endParaRPr lang="es-E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lvl="0"/>
            <a:fld id="{9A0DB2DC-4C9A-4742-B13C-FB6460FD3503}" type="slidenum">
              <a:rPr lang="en-US" smtClean="0"/>
              <a:pPr lvl="0"/>
              <a:t>‹Nº›</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401075274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r>
              <a:rPr lang="es-ES" smtClean="0"/>
              <a:t>www.themegallery.com</a:t>
            </a:r>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271893332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r>
              <a:rPr lang="es-ES" smtClean="0"/>
              <a:t>www.themegallery.com</a:t>
            </a:r>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2776652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r>
              <a:rPr lang="es-ES" smtClean="0"/>
              <a:t>www.themegallery.com</a:t>
            </a:r>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272147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r>
              <a:rPr lang="es-ES" smtClean="0"/>
              <a:t>www.themegallery.com</a:t>
            </a:r>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243722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r>
              <a:rPr lang="es-ES" smtClean="0"/>
              <a:t>www.themegallery.com</a:t>
            </a:r>
            <a:endParaRPr lang="es-E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386120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r>
              <a:rPr lang="es-ES" smtClean="0"/>
              <a:t>www.themegallery.com</a:t>
            </a:r>
            <a:endParaRPr lang="es-E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340182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r>
              <a:rPr lang="es-ES" smtClean="0"/>
              <a:t>www.themegallery.com</a:t>
            </a:r>
            <a:endParaRPr lang="es-E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219857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r>
              <a:rPr lang="es-ES" smtClean="0"/>
              <a:t>www.themegallery.com</a:t>
            </a:r>
            <a:endParaRPr lang="es-E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64103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es-ES" smtClean="0"/>
              <a:t>www.themegallery.com</a:t>
            </a:r>
            <a:endParaRPr lang="es-E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427397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r>
              <a:rPr lang="es-ES" smtClean="0"/>
              <a:t>www.themegallery.com</a:t>
            </a:r>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134397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r>
              <a:rPr lang="es-ES" smtClean="0"/>
              <a:t>www.themegallery.com</a:t>
            </a:r>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229244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vl="0"/>
            <a:r>
              <a:rPr lang="es-ES" smtClean="0"/>
              <a:t>www.themegallery.com</a:t>
            </a:r>
            <a:endParaRPr lang="es-E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lvl="0"/>
            <a:fld id="{9A0DB2DC-4C9A-4742-B13C-FB6460FD3503}" type="slidenum">
              <a:rPr lang="en-US" smtClean="0"/>
              <a:pPr lvl="0"/>
              <a:t>‹Nº›</a:t>
            </a:fld>
            <a:endParaRPr lang="en-US"/>
          </a:p>
        </p:txBody>
      </p:sp>
    </p:spTree>
    <p:extLst>
      <p:ext uri="{BB962C8B-B14F-4D97-AF65-F5344CB8AC3E}">
        <p14:creationId xmlns="" xmlns:p14="http://schemas.microsoft.com/office/powerpoint/2010/main" val="958625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nvPicPr>
        <p:blipFill>
          <a:blip r:embed="rId2"/>
          <a:srcRect/>
          <a:stretch>
            <a:fillRect/>
          </a:stretch>
        </p:blipFill>
        <p:spPr>
          <a:xfrm>
            <a:off x="0" y="3023870"/>
            <a:ext cx="3580130" cy="3834130"/>
          </a:xfrm>
          <a:prstGeom prst="ellipse">
            <a:avLst/>
          </a:prstGeom>
          <a:noFill/>
          <a:ln w="28575">
            <a:solidFill>
              <a:schemeClr val="tx2"/>
            </a:solidFill>
          </a:ln>
          <a:effectLst>
            <a:outerShdw blurRad="50800" dist="38100" dir="2700000" algn="tl" rotWithShape="0">
              <a:prstClr val="black">
                <a:alpha val="40000"/>
              </a:prstClr>
            </a:outerShdw>
          </a:effectLst>
        </p:spPr>
      </p:pic>
      <p:pic>
        <p:nvPicPr>
          <p:cNvPr id="5" name="Imagen 4" descr="Diapositiva04"/>
          <p:cNvPicPr>
            <a:picLocks noChangeAspect="1"/>
          </p:cNvPicPr>
          <p:nvPr/>
        </p:nvPicPr>
        <p:blipFill>
          <a:blip r:embed="rId3"/>
          <a:srcRect l="16557" r="20682"/>
          <a:stretch>
            <a:fillRect/>
          </a:stretch>
        </p:blipFill>
        <p:spPr>
          <a:xfrm>
            <a:off x="2850020" y="3551683"/>
            <a:ext cx="1666875" cy="1695450"/>
          </a:xfrm>
          <a:prstGeom prst="ellipse">
            <a:avLst/>
          </a:prstGeom>
          <a:ln>
            <a:solidFill>
              <a:schemeClr val="tx2"/>
            </a:solidFill>
          </a:ln>
          <a:effectLst>
            <a:outerShdw blurRad="50800" dist="38100" dir="2700000" algn="tl" rotWithShape="0">
              <a:prstClr val="black">
                <a:alpha val="40000"/>
              </a:prstClr>
            </a:outerShdw>
            <a:reflection blurRad="6350" stA="52000" endA="300" endPos="35000" dir="5400000" sy="-100000" algn="bl" rotWithShape="0"/>
          </a:effectLst>
        </p:spPr>
      </p:pic>
      <p:sp>
        <p:nvSpPr>
          <p:cNvPr id="7" name="Rectángulo 6"/>
          <p:cNvSpPr/>
          <p:nvPr/>
        </p:nvSpPr>
        <p:spPr>
          <a:xfrm>
            <a:off x="2214546" y="2714620"/>
            <a:ext cx="6500858" cy="729430"/>
          </a:xfrm>
          <a:prstGeom prst="rect">
            <a:avLst/>
          </a:prstGeom>
        </p:spPr>
        <p:txBody>
          <a:bodyPr wrap="square">
            <a:spAutoFit/>
          </a:bodyPr>
          <a:lstStyle/>
          <a:p>
            <a:pPr algn="ctr">
              <a:lnSpc>
                <a:spcPct val="115000"/>
              </a:lnSpc>
              <a:spcAft>
                <a:spcPts val="0"/>
              </a:spcAft>
            </a:pPr>
            <a:r>
              <a:rPr lang="es-ES" sz="3600" dirty="0" smtClean="0">
                <a:solidFill>
                  <a:srgbClr val="63B4CF"/>
                </a:solidFill>
                <a:latin typeface="Aparajita"/>
                <a:ea typeface="Calibri" panose="020F0502020204030204" pitchFamily="34" charset="0"/>
                <a:cs typeface="Aparajita"/>
              </a:rPr>
              <a:t>Discusión Clínico-Patológica</a:t>
            </a:r>
            <a:endParaRPr lang="es-ES" sz="1200" dirty="0">
              <a:ea typeface="Calibri" panose="020F0502020204030204" pitchFamily="34" charset="0"/>
              <a:cs typeface="Times New Roman" panose="02020603050405020304" pitchFamily="18" charset="0"/>
            </a:endParaRPr>
          </a:p>
        </p:txBody>
      </p:sp>
      <p:pic>
        <p:nvPicPr>
          <p:cNvPr id="16" name="Imagen 15" descr="C:\Users\Roger\AppData\Local\Microsoft\Windows\Temporary Internet Files\Content.Word\ilustracion-estudiante-medicina-futuro-medico_9829-40.jpg"/>
          <p:cNvPicPr/>
          <p:nvPr/>
        </p:nvPicPr>
        <p:blipFill rotWithShape="1">
          <a:blip r:embed="rId4">
            <a:extLst>
              <a:ext uri="{28A0092B-C50C-407E-A947-70E740481C1C}">
                <a14:useLocalDpi xmlns="" xmlns:a14="http://schemas.microsoft.com/office/drawing/2010/main" val="0"/>
              </a:ext>
            </a:extLst>
          </a:blip>
          <a:srcRect l="2852" t="4663" r="3207" b="5361"/>
          <a:stretch/>
        </p:blipFill>
        <p:spPr bwMode="auto">
          <a:xfrm>
            <a:off x="6429388" y="3929066"/>
            <a:ext cx="2475230" cy="2365010"/>
          </a:xfrm>
          <a:prstGeom prst="rect">
            <a:avLst/>
          </a:prstGeom>
          <a:noFill/>
          <a:ln>
            <a:noFill/>
          </a:ln>
          <a:extLst>
            <a:ext uri="{53640926-AAD7-44D8-BBD7-CCE9431645EC}">
              <a14:shadowObscured xmlns="" xmlns:a14="http://schemas.microsoft.com/office/drawing/2010/main"/>
            </a:ext>
          </a:extLst>
        </p:spPr>
      </p:pic>
      <p:pic>
        <p:nvPicPr>
          <p:cNvPr id="1026" name="Picture 2" descr="VI JN_Cv_2021"/>
          <p:cNvPicPr>
            <a:picLocks noChangeAspect="1" noChangeArrowheads="1"/>
          </p:cNvPicPr>
          <p:nvPr/>
        </p:nvPicPr>
        <p:blipFill>
          <a:blip r:embed="rId5"/>
          <a:srcRect/>
          <a:stretch>
            <a:fillRect/>
          </a:stretch>
        </p:blipFill>
        <p:spPr bwMode="auto">
          <a:xfrm>
            <a:off x="2571736" y="214290"/>
            <a:ext cx="4357718" cy="2143140"/>
          </a:xfrm>
          <a:prstGeom prst="rect">
            <a:avLst/>
          </a:prstGeom>
          <a:noFill/>
          <a:ln w="9525">
            <a:noFill/>
            <a:miter lim="800000"/>
            <a:headEnd/>
            <a:tailEnd/>
          </a:ln>
        </p:spPr>
      </p:pic>
      <p:sp>
        <p:nvSpPr>
          <p:cNvPr id="9" name="Marcador de contenido 5">
            <a:extLst>
              <a:ext uri="{FF2B5EF4-FFF2-40B4-BE49-F238E27FC236}">
                <a16:creationId xmlns:a16="http://schemas.microsoft.com/office/drawing/2014/main" xmlns="" id="{59B2FF3D-98CB-4260-9699-F6D717C7DB89}"/>
              </a:ext>
            </a:extLst>
          </p:cNvPr>
          <p:cNvSpPr txBox="1">
            <a:spLocks/>
          </p:cNvSpPr>
          <p:nvPr/>
        </p:nvSpPr>
        <p:spPr>
          <a:xfrm>
            <a:off x="3714744" y="5572140"/>
            <a:ext cx="4549641" cy="810478"/>
          </a:xfrm>
          <a:prstGeom prst="rect">
            <a:avLst/>
          </a:prstGeom>
          <a:noFill/>
        </p:spPr>
        <p:txBody>
          <a:bodyPr vert="horz" wrap="square" lIns="68580" tIns="34290" rIns="68580" bIns="34290" rtlCol="0" anchor="t">
            <a:sp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buClr>
                <a:srgbClr val="FFCA08"/>
              </a:buClr>
            </a:pPr>
            <a:r>
              <a:rPr lang="es-CO" sz="1050" u="sng" dirty="0" smtClean="0">
                <a:solidFill>
                  <a:prstClr val="black">
                    <a:lumMod val="50000"/>
                    <a:lumOff val="50000"/>
                  </a:prstClr>
                </a:solidFill>
              </a:rPr>
              <a:t>Dr. </a:t>
            </a:r>
            <a:r>
              <a:rPr lang="es-CO" sz="1050" u="sng" dirty="0" err="1" smtClean="0">
                <a:solidFill>
                  <a:prstClr val="black">
                    <a:lumMod val="50000"/>
                    <a:lumOff val="50000"/>
                  </a:prstClr>
                </a:solidFill>
              </a:rPr>
              <a:t>Wilber</a:t>
            </a:r>
            <a:r>
              <a:rPr lang="es-CO" sz="1050" u="sng" dirty="0" smtClean="0">
                <a:solidFill>
                  <a:prstClr val="black">
                    <a:lumMod val="50000"/>
                    <a:lumOff val="50000"/>
                  </a:prstClr>
                </a:solidFill>
              </a:rPr>
              <a:t> </a:t>
            </a:r>
            <a:r>
              <a:rPr lang="es-CO" sz="1050" u="sng" dirty="0" err="1" smtClean="0">
                <a:solidFill>
                  <a:prstClr val="black">
                    <a:lumMod val="50000"/>
                    <a:lumOff val="50000"/>
                  </a:prstClr>
                </a:solidFill>
              </a:rPr>
              <a:t>Riveron</a:t>
            </a:r>
            <a:r>
              <a:rPr lang="es-CO" sz="1050" u="sng" dirty="0" smtClean="0">
                <a:solidFill>
                  <a:prstClr val="black">
                    <a:lumMod val="50000"/>
                    <a:lumOff val="50000"/>
                  </a:prstClr>
                </a:solidFill>
              </a:rPr>
              <a:t> </a:t>
            </a:r>
            <a:r>
              <a:rPr lang="es-CO" sz="1050" u="sng" dirty="0" smtClean="0">
                <a:solidFill>
                  <a:prstClr val="black">
                    <a:lumMod val="50000"/>
                    <a:lumOff val="50000"/>
                  </a:prstClr>
                </a:solidFill>
              </a:rPr>
              <a:t>Carralero</a:t>
            </a:r>
          </a:p>
          <a:p>
            <a:pPr algn="l">
              <a:buClr>
                <a:srgbClr val="FFCA08"/>
              </a:buClr>
            </a:pPr>
            <a:r>
              <a:rPr lang="es-CO" sz="1050" u="sng" dirty="0" smtClean="0">
                <a:solidFill>
                  <a:prstClr val="black">
                    <a:lumMod val="50000"/>
                    <a:lumOff val="50000"/>
                  </a:prstClr>
                </a:solidFill>
              </a:rPr>
              <a:t> </a:t>
            </a:r>
            <a:r>
              <a:rPr lang="es-CO" sz="1050" u="sng" dirty="0" err="1" smtClean="0">
                <a:solidFill>
                  <a:prstClr val="black">
                    <a:lumMod val="50000"/>
                    <a:lumOff val="50000"/>
                  </a:prstClr>
                </a:solidFill>
              </a:rPr>
              <a:t>Est.</a:t>
            </a:r>
            <a:r>
              <a:rPr lang="es-CO" sz="1050" u="sng" dirty="0" smtClean="0">
                <a:solidFill>
                  <a:prstClr val="black">
                    <a:lumMod val="50000"/>
                    <a:lumOff val="50000"/>
                  </a:prstClr>
                </a:solidFill>
              </a:rPr>
              <a:t> Margarita Montes de Oca </a:t>
            </a:r>
            <a:r>
              <a:rPr lang="es-CO" sz="1050" u="sng" dirty="0" err="1" smtClean="0">
                <a:solidFill>
                  <a:prstClr val="black">
                    <a:lumMod val="50000"/>
                    <a:lumOff val="50000"/>
                  </a:prstClr>
                </a:solidFill>
              </a:rPr>
              <a:t>Carmenaty</a:t>
            </a:r>
            <a:endParaRPr lang="es-CO" sz="1050" u="sng" dirty="0" smtClean="0">
              <a:solidFill>
                <a:prstClr val="black">
                  <a:lumMod val="50000"/>
                  <a:lumOff val="50000"/>
                </a:prstClr>
              </a:solidFill>
            </a:endParaRPr>
          </a:p>
          <a:p>
            <a:pPr algn="l">
              <a:buClr>
                <a:srgbClr val="FFCA08"/>
              </a:buClr>
            </a:pPr>
            <a:r>
              <a:rPr lang="es-CO" sz="1050" u="sng" dirty="0" err="1" smtClean="0">
                <a:solidFill>
                  <a:prstClr val="black">
                    <a:lumMod val="50000"/>
                    <a:lumOff val="50000"/>
                  </a:prstClr>
                </a:solidFill>
              </a:rPr>
              <a:t>Est</a:t>
            </a:r>
            <a:r>
              <a:rPr lang="es-CO" sz="1050" u="sng" dirty="0" err="1" smtClean="0">
                <a:solidFill>
                  <a:prstClr val="black">
                    <a:lumMod val="50000"/>
                    <a:lumOff val="50000"/>
                  </a:prstClr>
                </a:solidFill>
              </a:rPr>
              <a:t>.</a:t>
            </a:r>
            <a:r>
              <a:rPr lang="es-CO" sz="1050" u="sng" dirty="0" smtClean="0">
                <a:solidFill>
                  <a:prstClr val="black">
                    <a:lumMod val="50000"/>
                    <a:lumOff val="50000"/>
                  </a:prstClr>
                </a:solidFill>
              </a:rPr>
              <a:t> Rolando </a:t>
            </a:r>
            <a:r>
              <a:rPr lang="es-CO" sz="1050" u="sng" dirty="0" err="1" smtClean="0">
                <a:solidFill>
                  <a:prstClr val="black">
                    <a:lumMod val="50000"/>
                    <a:lumOff val="50000"/>
                  </a:prstClr>
                </a:solidFill>
              </a:rPr>
              <a:t>Dario</a:t>
            </a:r>
            <a:r>
              <a:rPr lang="es-CO" sz="1050" u="sng" dirty="0" smtClean="0">
                <a:solidFill>
                  <a:prstClr val="black">
                    <a:lumMod val="50000"/>
                    <a:lumOff val="50000"/>
                  </a:prstClr>
                </a:solidFill>
              </a:rPr>
              <a:t> Rosales Campos </a:t>
            </a:r>
            <a:endParaRPr lang="es-CO" sz="1050" dirty="0">
              <a:solidFill>
                <a:prstClr val="black">
                  <a:lumMod val="50000"/>
                  <a:lumOff val="50000"/>
                </a:prst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vert="horz" wrap="square" lIns="91440" tIns="45720" rIns="91440" bIns="45720" anchor="ctr"/>
          <a:lstStyle/>
          <a:p>
            <a:pPr eaLnBrk="1" hangingPunct="1"/>
            <a:endParaRPr lang="es-ES" altLang="es-ES" dirty="0"/>
          </a:p>
        </p:txBody>
      </p:sp>
      <p:pic>
        <p:nvPicPr>
          <p:cNvPr id="5123" name="Marcador de contenido 1"/>
          <p:cNvPicPr>
            <a:picLocks noGrp="1" noChangeAspect="1"/>
          </p:cNvPicPr>
          <p:nvPr>
            <p:ph idx="1"/>
          </p:nvPr>
        </p:nvPicPr>
        <p:blipFill>
          <a:blip r:embed="rId2"/>
          <a:srcRect/>
          <a:stretch>
            <a:fillRect/>
          </a:stretch>
        </p:blipFill>
        <p:spPr>
          <a:xfrm>
            <a:off x="11113" y="36513"/>
            <a:ext cx="9083675" cy="682148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vert="horz" wrap="square" lIns="91440" tIns="45720" rIns="91440" bIns="45720" anchor="ctr"/>
          <a:lstStyle/>
          <a:p>
            <a:pPr eaLnBrk="1" hangingPunct="1"/>
            <a:endParaRPr lang="es-ES" altLang="es-ES" dirty="0"/>
          </a:p>
        </p:txBody>
      </p:sp>
      <p:pic>
        <p:nvPicPr>
          <p:cNvPr id="6147" name="Marcador de contenido 3"/>
          <p:cNvPicPr>
            <a:picLocks noGrp="1" noChangeAspect="1"/>
          </p:cNvPicPr>
          <p:nvPr>
            <p:ph idx="1"/>
          </p:nvPr>
        </p:nvPicPr>
        <p:blipFill>
          <a:blip r:embed="rId2"/>
          <a:srcRect/>
          <a:stretch>
            <a:fillRect/>
          </a:stretch>
        </p:blipFill>
        <p:spPr>
          <a:xfrm>
            <a:off x="-107950" y="-104775"/>
            <a:ext cx="9359900" cy="69627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vert="horz" wrap="square" lIns="91440" tIns="45720" rIns="91440" bIns="45720" anchor="ctr"/>
          <a:lstStyle/>
          <a:p>
            <a:pPr eaLnBrk="1" hangingPunct="1"/>
            <a:endParaRPr lang="es-ES" altLang="es-ES" dirty="0"/>
          </a:p>
        </p:txBody>
      </p:sp>
      <p:pic>
        <p:nvPicPr>
          <p:cNvPr id="7171" name="Marcador de contenido 3"/>
          <p:cNvPicPr>
            <a:picLocks noGrp="1" noChangeAspect="1"/>
          </p:cNvPicPr>
          <p:nvPr>
            <p:ph idx="1"/>
          </p:nvPr>
        </p:nvPicPr>
        <p:blipFill>
          <a:blip r:embed="rId2"/>
          <a:srcRect l="16705" t="33411" r="7043" b="44315"/>
          <a:stretch>
            <a:fillRect/>
          </a:stretch>
        </p:blipFill>
        <p:spPr>
          <a:xfrm>
            <a:off x="0" y="0"/>
            <a:ext cx="914400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vert="horz" wrap="square" lIns="91440" tIns="45720" rIns="91440" bIns="45720" anchor="ctr"/>
          <a:lstStyle/>
          <a:p>
            <a:pPr eaLnBrk="1" hangingPunct="1"/>
            <a:endParaRPr lang="es-ES" altLang="es-ES" dirty="0"/>
          </a:p>
        </p:txBody>
      </p:sp>
      <p:pic>
        <p:nvPicPr>
          <p:cNvPr id="8195" name="Marcador de contenido 5"/>
          <p:cNvPicPr>
            <a:picLocks noGrp="1" noChangeAspect="1"/>
          </p:cNvPicPr>
          <p:nvPr>
            <p:ph idx="1"/>
          </p:nvPr>
        </p:nvPicPr>
        <p:blipFill>
          <a:blip r:embed="rId2"/>
          <a:srcRect l="18719" r="25870"/>
          <a:stretch>
            <a:fillRect/>
          </a:stretch>
        </p:blipFill>
        <p:spPr>
          <a:xfrm>
            <a:off x="0" y="-11112"/>
            <a:ext cx="9144000" cy="686911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vert="horz" wrap="square" lIns="91440" tIns="45720" rIns="91440" bIns="45720" anchor="ctr"/>
          <a:lstStyle/>
          <a:p>
            <a:pPr eaLnBrk="1" hangingPunct="1"/>
            <a:endParaRPr lang="es-ES" altLang="es-ES" dirty="0"/>
          </a:p>
        </p:txBody>
      </p:sp>
      <p:pic>
        <p:nvPicPr>
          <p:cNvPr id="9219" name="Marcador de contenido 1"/>
          <p:cNvPicPr>
            <a:picLocks noGrp="1" noChangeAspect="1"/>
          </p:cNvPicPr>
          <p:nvPr>
            <p:ph idx="1"/>
          </p:nvPr>
        </p:nvPicPr>
        <p:blipFill>
          <a:blip r:embed="rId2"/>
          <a:srcRect/>
          <a:stretch>
            <a:fillRect/>
          </a:stretch>
        </p:blipFill>
        <p:spPr>
          <a:xfrm>
            <a:off x="-455612" y="0"/>
            <a:ext cx="9798050"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vert="horz" wrap="square" lIns="91440" tIns="45720" rIns="91440" bIns="45720" anchor="ctr"/>
          <a:lstStyle/>
          <a:p>
            <a:pPr eaLnBrk="1" hangingPunct="1"/>
            <a:endParaRPr lang="es-ES" altLang="es-ES" dirty="0"/>
          </a:p>
        </p:txBody>
      </p:sp>
      <p:pic>
        <p:nvPicPr>
          <p:cNvPr id="10243" name="Marcador de contenido 1"/>
          <p:cNvPicPr>
            <a:picLocks noGrp="1" noChangeAspect="1"/>
          </p:cNvPicPr>
          <p:nvPr>
            <p:ph idx="1"/>
          </p:nvPr>
        </p:nvPicPr>
        <p:blipFill>
          <a:blip r:embed="rId2"/>
          <a:srcRect/>
          <a:stretch>
            <a:fillRect/>
          </a:stretch>
        </p:blipFill>
        <p:spPr>
          <a:xfrm>
            <a:off x="-81915" y="0"/>
            <a:ext cx="9356090" cy="770445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vert="horz" wrap="square" lIns="91440" tIns="45720" rIns="91440" bIns="45720" anchor="ctr"/>
          <a:lstStyle/>
          <a:p>
            <a:pPr eaLnBrk="1" hangingPunct="1"/>
            <a:endParaRPr lang="es-ES" altLang="es-ES" dirty="0"/>
          </a:p>
        </p:txBody>
      </p:sp>
      <p:pic>
        <p:nvPicPr>
          <p:cNvPr id="11267" name="Marcador de contenido 1"/>
          <p:cNvPicPr>
            <a:picLocks noGrp="1" noChangeAspect="1"/>
          </p:cNvPicPr>
          <p:nvPr>
            <p:ph idx="1"/>
          </p:nvPr>
        </p:nvPicPr>
        <p:blipFill>
          <a:blip r:embed="rId2"/>
          <a:srcRect/>
          <a:stretch>
            <a:fillRect/>
          </a:stretch>
        </p:blipFill>
        <p:spPr>
          <a:xfrm>
            <a:off x="0" y="0"/>
            <a:ext cx="9144000" cy="710088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Marcador de contenido"/>
          <p:cNvSpPr>
            <a:spLocks noGrp="1"/>
          </p:cNvSpPr>
          <p:nvPr>
            <p:ph idx="1"/>
          </p:nvPr>
        </p:nvSpPr>
        <p:spPr>
          <a:xfrm>
            <a:off x="948519" y="1662730"/>
            <a:ext cx="8229600" cy="3921125"/>
          </a:xfrm>
        </p:spPr>
        <p:txBody>
          <a:bodyPr vert="horz" wrap="square" lIns="91440" tIns="45720" rIns="91440" bIns="45720" anchor="t">
            <a:normAutofit fontScale="92500" lnSpcReduction="10000"/>
          </a:bodyPr>
          <a:lstStyle/>
          <a:p>
            <a:pPr eaLnBrk="1" hangingPunct="1">
              <a:lnSpc>
                <a:spcPct val="150000"/>
              </a:lnSpc>
            </a:pPr>
            <a:r>
              <a:rPr lang="es-ES_tradnl" altLang="es-ES" sz="2800" b="1" dirty="0">
                <a:latin typeface="+mn-ea"/>
              </a:rPr>
              <a:t>CBM: Linfoma no Hodgkin difuso de células pequeñas de alto grado de malignidad. Estadio IV (AJCC).</a:t>
            </a:r>
          </a:p>
          <a:p>
            <a:pPr eaLnBrk="1" hangingPunct="1">
              <a:lnSpc>
                <a:spcPct val="150000"/>
              </a:lnSpc>
            </a:pPr>
            <a:r>
              <a:rPr lang="es-ES_tradnl" altLang="es-ES" sz="2800" b="1" dirty="0">
                <a:latin typeface="+mn-ea"/>
              </a:rPr>
              <a:t>CIM: Metástasis Pulmonar bilateral.</a:t>
            </a:r>
          </a:p>
          <a:p>
            <a:pPr eaLnBrk="1" hangingPunct="1">
              <a:lnSpc>
                <a:spcPct val="150000"/>
              </a:lnSpc>
            </a:pPr>
            <a:r>
              <a:rPr lang="es-ES_tradnl" altLang="es-ES" sz="2800" b="1" dirty="0">
                <a:latin typeface="+mn-ea"/>
              </a:rPr>
              <a:t>CIM: Bronconeumonía bilateral severa. </a:t>
            </a:r>
          </a:p>
          <a:p>
            <a:pPr eaLnBrk="1" hangingPunct="1">
              <a:lnSpc>
                <a:spcPct val="150000"/>
              </a:lnSpc>
            </a:pPr>
            <a:r>
              <a:rPr lang="es-ES" altLang="es-ES" sz="2800" b="1" dirty="0">
                <a:latin typeface="+mn-ea"/>
              </a:rPr>
              <a:t>CDM: Insuficiencia respiratoria aguda.</a:t>
            </a:r>
          </a:p>
        </p:txBody>
      </p:sp>
      <p:sp>
        <p:nvSpPr>
          <p:cNvPr id="5" name="Rectángulo 4"/>
          <p:cNvSpPr/>
          <p:nvPr/>
        </p:nvSpPr>
        <p:spPr>
          <a:xfrm>
            <a:off x="1834618" y="909702"/>
            <a:ext cx="7080781" cy="658642"/>
          </a:xfrm>
          <a:prstGeom prst="rect">
            <a:avLst/>
          </a:prstGeom>
        </p:spPr>
        <p:txBody>
          <a:bodyPr wrap="square">
            <a:spAutoFit/>
          </a:bodyPr>
          <a:lstStyle/>
          <a:p>
            <a:pPr algn="ctr">
              <a:lnSpc>
                <a:spcPct val="115000"/>
              </a:lnSpc>
              <a:spcAft>
                <a:spcPts val="0"/>
              </a:spcAft>
            </a:pPr>
            <a:r>
              <a:rPr lang="es-ES" sz="3200" dirty="0" smtClean="0">
                <a:solidFill>
                  <a:srgbClr val="63B4CF"/>
                </a:solidFill>
                <a:latin typeface="Aparajita"/>
                <a:ea typeface="Calibri" panose="020F0502020204030204" pitchFamily="34" charset="0"/>
                <a:cs typeface="Times New Roman" panose="02020603050405020304" pitchFamily="18" charset="0"/>
              </a:rPr>
              <a:t>Conclusiones </a:t>
            </a:r>
            <a:r>
              <a:rPr lang="es-ES" sz="3200" dirty="0" err="1" smtClean="0">
                <a:solidFill>
                  <a:srgbClr val="63B4CF"/>
                </a:solidFill>
                <a:latin typeface="Aparajita"/>
                <a:ea typeface="Calibri" panose="020F0502020204030204" pitchFamily="34" charset="0"/>
                <a:cs typeface="Times New Roman" panose="02020603050405020304" pitchFamily="18" charset="0"/>
              </a:rPr>
              <a:t>Anatomopatológicas</a:t>
            </a:r>
            <a:endParaRPr lang="es-ES" sz="1100" dirty="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2 Marcador de contenido"/>
          <p:cNvSpPr>
            <a:spLocks noGrp="1"/>
          </p:cNvSpPr>
          <p:nvPr>
            <p:ph idx="1"/>
          </p:nvPr>
        </p:nvSpPr>
        <p:spPr>
          <a:xfrm>
            <a:off x="857885" y="1297940"/>
            <a:ext cx="8135938" cy="4417060"/>
          </a:xfrm>
        </p:spPr>
        <p:txBody>
          <a:bodyPr vert="horz" wrap="square" lIns="91440" tIns="45720" rIns="91440" bIns="45720" numCol="1" anchor="t" anchorCtr="0" compatLnSpc="1">
            <a:normAutofit/>
          </a:bodyPr>
          <a:lstStyle/>
          <a:p>
            <a:pPr marL="0" lvl="0" indent="0" eaLnBrk="1" hangingPunct="1">
              <a:lnSpc>
                <a:spcPct val="150000"/>
              </a:lnSpc>
              <a:buNone/>
            </a:pPr>
            <a:r>
              <a:rPr lang="es-ES_tradnl" altLang="es-ES" dirty="0">
                <a:latin typeface="+mn-ea"/>
              </a:rPr>
              <a:t> </a:t>
            </a:r>
            <a:r>
              <a:rPr lang="es-ES_tradnl" altLang="es-ES" sz="2400" dirty="0">
                <a:latin typeface="+mn-ea"/>
              </a:rPr>
              <a:t> </a:t>
            </a:r>
          </a:p>
          <a:p>
            <a:pPr marL="0" lvl="0" indent="0" eaLnBrk="1" hangingPunct="1">
              <a:lnSpc>
                <a:spcPct val="150000"/>
              </a:lnSpc>
              <a:buNone/>
            </a:pPr>
            <a:r>
              <a:rPr lang="es-ES_tradnl" altLang="es-ES" sz="2400" b="1" dirty="0">
                <a:latin typeface="+mn-ea"/>
              </a:rPr>
              <a:t>Infiltración tumoral a médula ósea.</a:t>
            </a:r>
          </a:p>
          <a:p>
            <a:pPr marL="0" lvl="0" indent="0" eaLnBrk="1" hangingPunct="1">
              <a:lnSpc>
                <a:spcPct val="150000"/>
              </a:lnSpc>
              <a:buNone/>
            </a:pPr>
            <a:r>
              <a:rPr lang="es-ES_tradnl" altLang="es-ES" sz="2400" dirty="0">
                <a:latin typeface="+mn-ea"/>
              </a:rPr>
              <a:t>Metástasis esplénica múltiples. </a:t>
            </a:r>
          </a:p>
          <a:p>
            <a:pPr marL="0" lvl="0" indent="0" eaLnBrk="1" hangingPunct="1">
              <a:lnSpc>
                <a:spcPct val="150000"/>
              </a:lnSpc>
              <a:buNone/>
            </a:pPr>
            <a:r>
              <a:rPr lang="es-ES_tradnl" altLang="es-ES" sz="2400" dirty="0">
                <a:latin typeface="+mn-ea"/>
              </a:rPr>
              <a:t>Metástasis a páncreas.</a:t>
            </a:r>
          </a:p>
          <a:p>
            <a:pPr marL="0" lvl="0" indent="0" eaLnBrk="1" hangingPunct="1">
              <a:lnSpc>
                <a:spcPct val="150000"/>
              </a:lnSpc>
              <a:buNone/>
            </a:pPr>
            <a:r>
              <a:rPr lang="es-ES_tradnl" altLang="es-ES" sz="2400" dirty="0">
                <a:latin typeface="+mn-ea"/>
              </a:rPr>
              <a:t>Toma de cadenas ganglionares axilares e inguinales bilaterales, periaórticas abdominales y peribronquiales.</a:t>
            </a:r>
          </a:p>
          <a:p>
            <a:pPr marL="0" lvl="0" indent="0" eaLnBrk="1" hangingPunct="1"/>
            <a:endParaRPr lang="es-ES" altLang="es-ES" sz="2400" dirty="0">
              <a:latin typeface="+mn-ea"/>
            </a:endParaRPr>
          </a:p>
        </p:txBody>
      </p:sp>
      <p:sp>
        <p:nvSpPr>
          <p:cNvPr id="4" name="Rectángulo 3"/>
          <p:cNvSpPr/>
          <p:nvPr/>
        </p:nvSpPr>
        <p:spPr>
          <a:xfrm>
            <a:off x="1834619" y="909702"/>
            <a:ext cx="5789930" cy="610488"/>
          </a:xfrm>
          <a:prstGeom prst="rect">
            <a:avLst/>
          </a:prstGeom>
        </p:spPr>
        <p:txBody>
          <a:bodyPr wrap="square">
            <a:spAutoFit/>
          </a:bodyPr>
          <a:lstStyle/>
          <a:p>
            <a:pPr algn="ctr">
              <a:lnSpc>
                <a:spcPct val="115000"/>
              </a:lnSpc>
              <a:spcAft>
                <a:spcPts val="0"/>
              </a:spcAft>
            </a:pPr>
            <a:r>
              <a:rPr lang="es-ES" sz="3200" dirty="0" smtClean="0">
                <a:solidFill>
                  <a:srgbClr val="63B4CF"/>
                </a:solidFill>
                <a:latin typeface="Aparajita"/>
                <a:ea typeface="Calibri" panose="020F0502020204030204" pitchFamily="34" charset="0"/>
                <a:cs typeface="Times New Roman" panose="02020603050405020304" pitchFamily="18" charset="0"/>
              </a:rPr>
              <a:t>OD</a:t>
            </a:r>
            <a:endParaRPr lang="es-ES" sz="1100" dirty="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2 Marcador de contenido"/>
          <p:cNvSpPr>
            <a:spLocks noGrp="1"/>
          </p:cNvSpPr>
          <p:nvPr>
            <p:ph idx="1"/>
          </p:nvPr>
        </p:nvSpPr>
        <p:spPr>
          <a:xfrm>
            <a:off x="962025" y="1323975"/>
            <a:ext cx="8135938" cy="4695825"/>
          </a:xfrm>
        </p:spPr>
        <p:txBody>
          <a:bodyPr vert="horz" wrap="square" lIns="91440" tIns="45720" rIns="91440" bIns="45720" numCol="1" anchor="t" anchorCtr="0" compatLnSpc="1">
            <a:noAutofit/>
          </a:bodyPr>
          <a:lstStyle/>
          <a:p>
            <a:pPr marL="0" lvl="0" indent="0" eaLnBrk="1" hangingPunct="1">
              <a:lnSpc>
                <a:spcPct val="150000"/>
              </a:lnSpc>
            </a:pPr>
            <a:r>
              <a:rPr lang="es-ES_tradnl" altLang="es-ES" sz="2400" dirty="0">
                <a:latin typeface="+mn-ea"/>
                <a:sym typeface="+mn-ea"/>
              </a:rPr>
              <a:t>Ateroesclerosis severa complicada de la aorta y sus ramas.</a:t>
            </a:r>
            <a:endParaRPr lang="es-ES_tradnl" altLang="es-ES" sz="2400" dirty="0">
              <a:latin typeface="+mn-ea"/>
            </a:endParaRPr>
          </a:p>
          <a:p>
            <a:pPr marL="0" lvl="0" indent="0" eaLnBrk="1" hangingPunct="1">
              <a:lnSpc>
                <a:spcPct val="150000"/>
              </a:lnSpc>
            </a:pPr>
            <a:r>
              <a:rPr lang="es-ES_tradnl" altLang="es-ES" sz="2400" dirty="0">
                <a:latin typeface="+mn-ea"/>
                <a:sym typeface="+mn-ea"/>
              </a:rPr>
              <a:t>Cardiomegalia  moderada con hipertrofia de ventrículo izquierdo.</a:t>
            </a:r>
            <a:endParaRPr lang="es-ES_tradnl" altLang="es-ES" sz="2400" dirty="0">
              <a:latin typeface="+mn-ea"/>
            </a:endParaRPr>
          </a:p>
          <a:p>
            <a:pPr marL="0" lvl="0" indent="0" eaLnBrk="1" hangingPunct="1">
              <a:lnSpc>
                <a:spcPct val="150000"/>
              </a:lnSpc>
            </a:pPr>
            <a:r>
              <a:rPr lang="es-ES_tradnl" altLang="es-ES" sz="2400" dirty="0">
                <a:latin typeface="+mn-ea"/>
                <a:sym typeface="+mn-ea"/>
              </a:rPr>
              <a:t>Antracosis.</a:t>
            </a:r>
            <a:endParaRPr lang="es-ES_tradnl" altLang="es-ES" sz="2400" dirty="0">
              <a:latin typeface="+mn-ea"/>
            </a:endParaRPr>
          </a:p>
          <a:p>
            <a:pPr marL="0" lvl="0" indent="0" eaLnBrk="1" hangingPunct="1">
              <a:lnSpc>
                <a:spcPct val="150000"/>
              </a:lnSpc>
            </a:pPr>
            <a:r>
              <a:rPr lang="es-ES_tradnl" altLang="es-ES" sz="2400" dirty="0">
                <a:latin typeface="+mn-ea"/>
                <a:sym typeface="+mn-ea"/>
              </a:rPr>
              <a:t>Hepatitis reactiva.</a:t>
            </a:r>
            <a:endParaRPr lang="es-ES" altLang="es-ES" sz="2400" dirty="0">
              <a:latin typeface="+mn-ea"/>
            </a:endParaRPr>
          </a:p>
          <a:p>
            <a:pPr marL="0" lvl="0" indent="0" eaLnBrk="1" hangingPunct="1">
              <a:lnSpc>
                <a:spcPct val="150000"/>
              </a:lnSpc>
            </a:pPr>
            <a:r>
              <a:rPr lang="es-ES" altLang="es-ES" sz="2400" dirty="0">
                <a:latin typeface="+mn-ea"/>
                <a:sym typeface="+mn-ea"/>
              </a:rPr>
              <a:t>Gastritis crónica.</a:t>
            </a:r>
            <a:endParaRPr lang="es-ES" altLang="es-ES" sz="3200" dirty="0">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ción de contenido 4"/>
          <p:cNvSpPr>
            <a:spLocks noGrp="1"/>
          </p:cNvSpPr>
          <p:nvPr>
            <p:ph idx="1"/>
          </p:nvPr>
        </p:nvSpPr>
        <p:spPr>
          <a:xfrm>
            <a:off x="498261" y="1885950"/>
            <a:ext cx="8462645" cy="4648200"/>
          </a:xfrm>
        </p:spPr>
        <p:txBody>
          <a:bodyPr>
            <a:normAutofit fontScale="92500" lnSpcReduction="20000"/>
            <a:scene3d>
              <a:camera prst="orthographicFront"/>
              <a:lightRig rig="threePt" dir="t"/>
            </a:scene3d>
          </a:bodyPr>
          <a:lstStyle/>
          <a:p>
            <a:pPr marL="0" indent="0" algn="just">
              <a:lnSpc>
                <a:spcPct val="150000"/>
              </a:lnSpc>
              <a:buNone/>
            </a:pP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M</a:t>
            </a:r>
            <a:r>
              <a:rPr lang="es-ES"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I</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Falta</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de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aire</a:t>
            </a:r>
            <a:endPar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endParaRPr>
          </a:p>
          <a:p>
            <a:pPr marL="0" indent="0" algn="just">
              <a:lnSpc>
                <a:spcPct val="150000"/>
              </a:lnSpc>
              <a:buNone/>
            </a:pP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H</a:t>
            </a:r>
            <a:r>
              <a:rPr lang="es-ES"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EA</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Paciente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SBR de 74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años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de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edad</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sexo</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masculino</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raza</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blanca</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procedencia</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urbana</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y con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antecedentes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patológicos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personales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de E</a:t>
            </a:r>
            <a:r>
              <a:rPr lang="es-ES"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POC</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desde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hace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12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años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para lo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cual</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solo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cumple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tratamiento</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con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antibióticos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durante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crisis;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cabe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resaltar</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que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es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fumador</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desde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hace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60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años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Padece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además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de D</a:t>
            </a:r>
            <a:r>
              <a:rPr lang="es-ES"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M</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tipo</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2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desde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hace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2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años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para lo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cual</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no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lleva</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tratamiento</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farmacológico</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porque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refiere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que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con la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dieta</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resuelve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Acude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Cuerpo</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de Guardia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refiriendo</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dificultad</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para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respirar</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pequeños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medianos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y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grandes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esfuerzos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y en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algunas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ocasiones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cuando</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está</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acostado</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acompañada</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de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tos</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frecuente</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con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expectoración</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r>
              <a:rPr sz="2000" b="1" dirty="0" err="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amarillenta</a:t>
            </a:r>
            <a:r>
              <a:rPr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 </a:t>
            </a:r>
            <a:endParaRPr lang="es-ES" altLang="en-US" sz="2000" b="1" dirty="0">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endParaRPr>
          </a:p>
        </p:txBody>
      </p:sp>
      <p:pic>
        <p:nvPicPr>
          <p:cNvPr id="8" name="Imagen 7" descr="ggsg"/>
          <p:cNvPicPr>
            <a:picLocks noChangeAspect="1"/>
          </p:cNvPicPr>
          <p:nvPr/>
        </p:nvPicPr>
        <p:blipFill>
          <a:blip r:embed="rId2" cstate="print"/>
          <a:stretch>
            <a:fillRect/>
          </a:stretch>
        </p:blipFill>
        <p:spPr>
          <a:xfrm>
            <a:off x="7592060" y="119762"/>
            <a:ext cx="1551940" cy="1214120"/>
          </a:xfrm>
          <a:prstGeom prst="ellipse">
            <a:avLst/>
          </a:prstGeom>
          <a:ln>
            <a:solidFill>
              <a:schemeClr val="tx1"/>
            </a:solidFill>
          </a:ln>
          <a:effectLst>
            <a:outerShdw blurRad="50800" dist="38100" dir="2700000" algn="tl" rotWithShape="0">
              <a:prstClr val="black">
                <a:alpha val="40000"/>
              </a:prstClr>
            </a:outerShdw>
          </a:effectLst>
        </p:spPr>
      </p:pic>
      <p:pic>
        <p:nvPicPr>
          <p:cNvPr id="10" name="Imagen 9" descr="dfcdcv"/>
          <p:cNvPicPr>
            <a:picLocks noChangeAspect="1"/>
          </p:cNvPicPr>
          <p:nvPr/>
        </p:nvPicPr>
        <p:blipFill>
          <a:blip r:embed="rId3"/>
          <a:stretch>
            <a:fillRect/>
          </a:stretch>
        </p:blipFill>
        <p:spPr>
          <a:xfrm>
            <a:off x="1019175" y="39370"/>
            <a:ext cx="1198245" cy="1057910"/>
          </a:xfrm>
          <a:prstGeom prst="ellipse">
            <a:avLst/>
          </a:prstGeom>
          <a:ln>
            <a:solidFill>
              <a:schemeClr val="tx1"/>
            </a:solidFill>
          </a:ln>
          <a:effectLst>
            <a:innerShdw blurRad="63500" dist="50800" dir="16200000">
              <a:prstClr val="black">
                <a:alpha val="50000"/>
              </a:prstClr>
            </a:innerShdw>
          </a:effectLst>
        </p:spPr>
      </p:pic>
      <p:pic>
        <p:nvPicPr>
          <p:cNvPr id="12" name="Imagen 11" descr="hsdfs"/>
          <p:cNvPicPr>
            <a:picLocks noChangeAspect="1"/>
          </p:cNvPicPr>
          <p:nvPr/>
        </p:nvPicPr>
        <p:blipFill>
          <a:blip r:embed="rId4"/>
          <a:stretch>
            <a:fillRect/>
          </a:stretch>
        </p:blipFill>
        <p:spPr>
          <a:xfrm>
            <a:off x="146685" y="313690"/>
            <a:ext cx="1391920" cy="1297940"/>
          </a:xfrm>
          <a:prstGeom prst="ellipse">
            <a:avLst/>
          </a:prstGeom>
          <a:ln>
            <a:solidFill>
              <a:schemeClr val="tx1"/>
            </a:solidFill>
          </a:ln>
          <a:effectLst>
            <a:outerShdw blurRad="50800" dist="38100" algn="l" rotWithShape="0">
              <a:prstClr val="black">
                <a:alpha val="40000"/>
              </a:prstClr>
            </a:outerShdw>
          </a:effectLst>
        </p:spPr>
      </p:pic>
      <p:sp>
        <p:nvSpPr>
          <p:cNvPr id="9" name="Rectángulo 8"/>
          <p:cNvSpPr/>
          <p:nvPr/>
        </p:nvSpPr>
        <p:spPr>
          <a:xfrm>
            <a:off x="1834619" y="909702"/>
            <a:ext cx="5789930" cy="610488"/>
          </a:xfrm>
          <a:prstGeom prst="rect">
            <a:avLst/>
          </a:prstGeom>
        </p:spPr>
        <p:txBody>
          <a:bodyPr wrap="square">
            <a:spAutoFit/>
          </a:bodyPr>
          <a:lstStyle/>
          <a:p>
            <a:pPr algn="ctr">
              <a:lnSpc>
                <a:spcPct val="115000"/>
              </a:lnSpc>
              <a:spcAft>
                <a:spcPts val="0"/>
              </a:spcAft>
            </a:pPr>
            <a:r>
              <a:rPr lang="es-ES" sz="3200" dirty="0">
                <a:solidFill>
                  <a:srgbClr val="63B4CF"/>
                </a:solidFill>
                <a:latin typeface="Aparajita"/>
                <a:ea typeface="Calibri" panose="020F0502020204030204" pitchFamily="34" charset="0"/>
                <a:cs typeface="Aparajita"/>
              </a:rPr>
              <a:t>Discusión </a:t>
            </a:r>
            <a:r>
              <a:rPr lang="es-ES" sz="3200" dirty="0" smtClean="0">
                <a:solidFill>
                  <a:srgbClr val="63B4CF"/>
                </a:solidFill>
                <a:latin typeface="Aparajita"/>
                <a:ea typeface="Calibri" panose="020F0502020204030204" pitchFamily="34" charset="0"/>
                <a:cs typeface="Aparajita"/>
              </a:rPr>
              <a:t>Clínico-Patológica</a:t>
            </a:r>
            <a:endParaRPr lang="es-ES" sz="1100" dirty="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contenido 2"/>
          <p:cNvSpPr>
            <a:spLocks noGrp="1"/>
          </p:cNvSpPr>
          <p:nvPr>
            <p:ph idx="1"/>
          </p:nvPr>
        </p:nvSpPr>
        <p:spPr>
          <a:xfrm>
            <a:off x="542290" y="1571625"/>
            <a:ext cx="8319770" cy="4648200"/>
          </a:xfrm>
        </p:spPr>
        <p:txBody>
          <a:bodyPr/>
          <a:lstStyle/>
          <a:p>
            <a:pPr marL="0" indent="0" algn="just">
              <a:lnSpc>
                <a:spcPct val="150000"/>
              </a:lnSpc>
              <a:buNone/>
            </a:pPr>
            <a:r>
              <a:rPr sz="2000" b="1">
                <a:latin typeface="+mj-lt"/>
                <a:ea typeface="Arial" panose="020B0604020202020204" pitchFamily="34" charset="0"/>
                <a:cs typeface="Arial" panose="020B0604020202020204" pitchFamily="34" charset="0"/>
                <a:sym typeface="+mn-ea"/>
              </a:rPr>
              <a:t>El paciente refiere que hace 4 meses notó una ``bola`` en la ingle, la cual no le dolía ni tenía cambios de color y temperatura. Posterior a esto le apareció otro debajo de la axila izquierda y por último una debajo de la axila derecha, de iguales características que la primera. Además el paciente refiere que desde hace meses se encuentra con malestar general, decaimiento, falta de apetito y que se cansa con facilidad. Se examina el paciente, se decide su ingreso para su mejor estudio y tratamiento.</a:t>
            </a:r>
            <a:endParaRPr lang="es-ES" altLang="en-US" sz="2000" b="1">
              <a:latin typeface="+mj-lt"/>
              <a:ea typeface="Arial" panose="020B0604020202020204" pitchFamily="34" charset="0"/>
              <a:cs typeface="Arial" panose="020B0604020202020204" pitchFamily="34" charset="0"/>
              <a:sym typeface="+mn-ea"/>
            </a:endParaRPr>
          </a:p>
        </p:txBody>
      </p:sp>
      <p:pic>
        <p:nvPicPr>
          <p:cNvPr id="10" name="Imagen 9" descr="dfcdcv"/>
          <p:cNvPicPr>
            <a:picLocks noChangeAspect="1"/>
          </p:cNvPicPr>
          <p:nvPr/>
        </p:nvPicPr>
        <p:blipFill>
          <a:blip r:embed="rId2"/>
          <a:stretch>
            <a:fillRect/>
          </a:stretch>
        </p:blipFill>
        <p:spPr>
          <a:xfrm>
            <a:off x="7812405" y="39370"/>
            <a:ext cx="1198245" cy="1057910"/>
          </a:xfrm>
          <a:prstGeom prst="ellipse">
            <a:avLst/>
          </a:prstGeom>
          <a:ln>
            <a:solidFill>
              <a:schemeClr val="tx1"/>
            </a:solidFill>
          </a:ln>
          <a:effectLst>
            <a:innerShdw blurRad="63500" dist="50800" dir="16200000">
              <a:prstClr val="black">
                <a:alpha val="50000"/>
              </a:prstClr>
            </a:innerShdw>
          </a:effectLst>
        </p:spPr>
      </p:pic>
      <p:pic>
        <p:nvPicPr>
          <p:cNvPr id="6" name="Imagen 5" descr="índice.yjpgwyre"/>
          <p:cNvPicPr>
            <a:picLocks noChangeAspect="1"/>
          </p:cNvPicPr>
          <p:nvPr/>
        </p:nvPicPr>
        <p:blipFill>
          <a:blip r:embed="rId3"/>
          <a:stretch>
            <a:fillRect/>
          </a:stretch>
        </p:blipFill>
        <p:spPr>
          <a:xfrm>
            <a:off x="958850" y="16510"/>
            <a:ext cx="1228090" cy="1080770"/>
          </a:xfrm>
          <a:prstGeom prst="ellipse">
            <a:avLst/>
          </a:prstGeom>
          <a:ln>
            <a:solidFill>
              <a:schemeClr val="tx1"/>
            </a:solidFill>
          </a:ln>
          <a:effectLst>
            <a:innerShdw blurRad="63500" dist="50800" dir="16200000">
              <a:prstClr val="black">
                <a:alpha val="50000"/>
              </a:prstClr>
            </a:innerShdw>
          </a:effectLst>
        </p:spPr>
      </p:pic>
      <p:pic>
        <p:nvPicPr>
          <p:cNvPr id="8" name="Imagen 7" descr="shtyty"/>
          <p:cNvPicPr>
            <a:picLocks noChangeAspect="1"/>
          </p:cNvPicPr>
          <p:nvPr/>
        </p:nvPicPr>
        <p:blipFill>
          <a:blip r:embed="rId4"/>
          <a:stretch>
            <a:fillRect/>
          </a:stretch>
        </p:blipFill>
        <p:spPr>
          <a:xfrm>
            <a:off x="12700" y="320675"/>
            <a:ext cx="1568450" cy="1355725"/>
          </a:xfrm>
          <a:prstGeom prst="ellipse">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ción de contenido 4"/>
          <p:cNvSpPr>
            <a:spLocks noGrp="1"/>
          </p:cNvSpPr>
          <p:nvPr>
            <p:ph idx="1"/>
          </p:nvPr>
        </p:nvSpPr>
        <p:spPr>
          <a:xfrm>
            <a:off x="438150" y="1520190"/>
            <a:ext cx="8462645" cy="4648200"/>
          </a:xfrm>
        </p:spPr>
        <p:txBody>
          <a:bodyPr>
            <a:normAutofit lnSpcReduction="10000"/>
            <a:scene3d>
              <a:camera prst="orthographicFront"/>
              <a:lightRig rig="threePt" dir="t"/>
            </a:scene3d>
          </a:bodyPr>
          <a:lstStyle/>
          <a:p>
            <a:pPr marL="0" indent="0" algn="just">
              <a:lnSpc>
                <a:spcPct val="150000"/>
              </a:lnSpc>
              <a:buNone/>
            </a:pPr>
            <a:r>
              <a:rPr sz="2000" b="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Piel: presencia de telangectasias a nivel del tórax y hemiabdomen superior.</a:t>
            </a:r>
          </a:p>
          <a:p>
            <a:pPr marL="0" indent="0" algn="just">
              <a:lnSpc>
                <a:spcPct val="150000"/>
              </a:lnSpc>
              <a:buNone/>
            </a:pPr>
            <a:r>
              <a:rPr sz="2000" b="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Aparato respiratorio: polipnea, expansibilidad torácica disminuida hacia hemitórax derecho, murmullo vesicular abolido hacia base pulmonar derecha y disminuido en el resto del campo pulmonar derecho, se auscultan estertores sibilantes y crepitantes en ambos campos pulmonares. Frecuencia respiratoria: 25 respiraciones por minuto.</a:t>
            </a:r>
          </a:p>
          <a:p>
            <a:pPr marL="0" indent="0" algn="just">
              <a:lnSpc>
                <a:spcPct val="150000"/>
              </a:lnSpc>
              <a:buNone/>
            </a:pPr>
            <a:r>
              <a:rPr sz="2000" b="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Abdomen: doloroso a la palpación profunda en hipocondrio derecho.</a:t>
            </a:r>
          </a:p>
          <a:p>
            <a:pPr marL="0" indent="0" algn="just">
              <a:lnSpc>
                <a:spcPct val="150000"/>
              </a:lnSpc>
              <a:buNone/>
            </a:pPr>
            <a:endParaRPr lang="es-ES" altLang="en-US" sz="2000" b="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endParaRPr>
          </a:p>
        </p:txBody>
      </p:sp>
      <p:pic>
        <p:nvPicPr>
          <p:cNvPr id="8" name="Imagen 7" descr="ggsg"/>
          <p:cNvPicPr>
            <a:picLocks noChangeAspect="1"/>
          </p:cNvPicPr>
          <p:nvPr/>
        </p:nvPicPr>
        <p:blipFill>
          <a:blip r:embed="rId2" cstate="print"/>
          <a:stretch>
            <a:fillRect/>
          </a:stretch>
        </p:blipFill>
        <p:spPr>
          <a:xfrm>
            <a:off x="7529195" y="39370"/>
            <a:ext cx="1551940" cy="1214120"/>
          </a:xfrm>
          <a:prstGeom prst="ellipse">
            <a:avLst/>
          </a:prstGeom>
          <a:ln>
            <a:solidFill>
              <a:schemeClr val="tx1"/>
            </a:solidFill>
          </a:ln>
          <a:effectLst>
            <a:outerShdw blurRad="50800" dist="38100" dir="2700000" algn="tl" rotWithShape="0">
              <a:prstClr val="black">
                <a:alpha val="40000"/>
              </a:prstClr>
            </a:outerShdw>
          </a:effectLst>
        </p:spPr>
      </p:pic>
      <p:pic>
        <p:nvPicPr>
          <p:cNvPr id="10" name="Imagen 9" descr="dfcdcv"/>
          <p:cNvPicPr>
            <a:picLocks noChangeAspect="1"/>
          </p:cNvPicPr>
          <p:nvPr/>
        </p:nvPicPr>
        <p:blipFill>
          <a:blip r:embed="rId3"/>
          <a:stretch>
            <a:fillRect/>
          </a:stretch>
        </p:blipFill>
        <p:spPr>
          <a:xfrm>
            <a:off x="1019175" y="39370"/>
            <a:ext cx="1198245" cy="1057910"/>
          </a:xfrm>
          <a:prstGeom prst="ellipse">
            <a:avLst/>
          </a:prstGeom>
          <a:ln>
            <a:solidFill>
              <a:schemeClr val="tx1"/>
            </a:solidFill>
          </a:ln>
          <a:effectLst>
            <a:innerShdw blurRad="63500" dist="50800" dir="16200000">
              <a:prstClr val="black">
                <a:alpha val="50000"/>
              </a:prstClr>
            </a:innerShdw>
          </a:effectLst>
        </p:spPr>
      </p:pic>
      <p:pic>
        <p:nvPicPr>
          <p:cNvPr id="12" name="Imagen 11" descr="hsdfs"/>
          <p:cNvPicPr>
            <a:picLocks noChangeAspect="1"/>
          </p:cNvPicPr>
          <p:nvPr/>
        </p:nvPicPr>
        <p:blipFill>
          <a:blip r:embed="rId4"/>
          <a:stretch>
            <a:fillRect/>
          </a:stretch>
        </p:blipFill>
        <p:spPr>
          <a:xfrm>
            <a:off x="146685" y="313690"/>
            <a:ext cx="1391920" cy="1297940"/>
          </a:xfrm>
          <a:prstGeom prst="ellipse">
            <a:avLst/>
          </a:prstGeom>
          <a:ln>
            <a:solidFill>
              <a:schemeClr val="tx1"/>
            </a:solidFill>
          </a:ln>
          <a:effectLst>
            <a:outerShdw blurRad="50800" dist="38100" algn="l" rotWithShape="0">
              <a:prstClr val="black">
                <a:alpha val="40000"/>
              </a:prstClr>
            </a:outerShdw>
          </a:effectLst>
        </p:spPr>
      </p:pic>
      <p:sp>
        <p:nvSpPr>
          <p:cNvPr id="9" name="Rectángulo 8"/>
          <p:cNvSpPr/>
          <p:nvPr/>
        </p:nvSpPr>
        <p:spPr>
          <a:xfrm>
            <a:off x="1375163" y="1017758"/>
            <a:ext cx="6852181" cy="658642"/>
          </a:xfrm>
          <a:prstGeom prst="rect">
            <a:avLst/>
          </a:prstGeom>
        </p:spPr>
        <p:txBody>
          <a:bodyPr wrap="square">
            <a:spAutoFit/>
          </a:bodyPr>
          <a:lstStyle/>
          <a:p>
            <a:pPr algn="ctr">
              <a:lnSpc>
                <a:spcPct val="115000"/>
              </a:lnSpc>
              <a:spcAft>
                <a:spcPts val="0"/>
              </a:spcAft>
            </a:pPr>
            <a:r>
              <a:rPr lang="es-ES" sz="3200" dirty="0" smtClean="0">
                <a:solidFill>
                  <a:srgbClr val="63B4CF"/>
                </a:solidFill>
                <a:latin typeface="Aparajita"/>
                <a:ea typeface="Calibri" panose="020F0502020204030204" pitchFamily="34" charset="0"/>
                <a:cs typeface="Aparajita"/>
              </a:rPr>
              <a:t>Datos Positivos al examen físico</a:t>
            </a:r>
            <a:endParaRPr lang="es-ES" sz="1100" dirty="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ción de contenido 4"/>
          <p:cNvSpPr>
            <a:spLocks noGrp="1"/>
          </p:cNvSpPr>
          <p:nvPr>
            <p:ph idx="1"/>
          </p:nvPr>
        </p:nvSpPr>
        <p:spPr>
          <a:xfrm>
            <a:off x="438150" y="1520190"/>
            <a:ext cx="8462645" cy="4648200"/>
          </a:xfrm>
        </p:spPr>
        <p:txBody>
          <a:bodyPr>
            <a:normAutofit lnSpcReduction="10000"/>
            <a:scene3d>
              <a:camera prst="orthographicFront"/>
              <a:lightRig rig="threePt" dir="t"/>
            </a:scene3d>
          </a:bodyPr>
          <a:lstStyle/>
          <a:p>
            <a:pPr marL="0" indent="0" algn="just">
              <a:lnSpc>
                <a:spcPct val="150000"/>
              </a:lnSpc>
              <a:buNone/>
            </a:pPr>
            <a:r>
              <a:rPr sz="2000" b="1">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rPr>
              <a:t>Sistema hemolinfopoyético:- Adenopatía axilar derecha de 6x6 cm, redondeada, bordes lisos, superficie regular, blanda , indolora, no adherida a planos profundos, no cambios de temperatura ni de color en la piel que la recubre. – Adenopatía axilar izquierda de 6x6cm, redondeada, bordes lisos, regular, dura, de consistencia pétrea, adherida a planos profundos, no cambios de temperatura ni de color en la piel que la recubre.- Adenopatía inguinal derecha de 4x4cm,alargada, bordes lisos, regulares, pétrea, adherida a planos profundos, no cambios de color ni de temperatura.</a:t>
            </a:r>
            <a:endParaRPr lang="es-ES" altLang="en-US" sz="2000" b="1">
              <a:solidFill>
                <a:schemeClr val="tx1"/>
              </a:solidFill>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sym typeface="+mn-ea"/>
            </a:endParaRPr>
          </a:p>
        </p:txBody>
      </p:sp>
      <p:pic>
        <p:nvPicPr>
          <p:cNvPr id="8" name="Imagen 7" descr="ggsg"/>
          <p:cNvPicPr>
            <a:picLocks noChangeAspect="1"/>
          </p:cNvPicPr>
          <p:nvPr/>
        </p:nvPicPr>
        <p:blipFill>
          <a:blip r:embed="rId2" cstate="print"/>
          <a:stretch>
            <a:fillRect/>
          </a:stretch>
        </p:blipFill>
        <p:spPr>
          <a:xfrm>
            <a:off x="7529195" y="39370"/>
            <a:ext cx="1551940" cy="1214120"/>
          </a:xfrm>
          <a:prstGeom prst="ellipse">
            <a:avLst/>
          </a:prstGeom>
          <a:ln>
            <a:solidFill>
              <a:schemeClr val="tx1"/>
            </a:solidFill>
          </a:ln>
          <a:effectLst>
            <a:outerShdw blurRad="50800" dist="38100" dir="2700000" algn="tl" rotWithShape="0">
              <a:prstClr val="black">
                <a:alpha val="40000"/>
              </a:prstClr>
            </a:outerShdw>
          </a:effectLst>
        </p:spPr>
      </p:pic>
      <p:pic>
        <p:nvPicPr>
          <p:cNvPr id="10" name="Imagen 9" descr="dfcdcv"/>
          <p:cNvPicPr>
            <a:picLocks noChangeAspect="1"/>
          </p:cNvPicPr>
          <p:nvPr/>
        </p:nvPicPr>
        <p:blipFill>
          <a:blip r:embed="rId3"/>
          <a:stretch>
            <a:fillRect/>
          </a:stretch>
        </p:blipFill>
        <p:spPr>
          <a:xfrm>
            <a:off x="1019175" y="39370"/>
            <a:ext cx="1198245" cy="1057910"/>
          </a:xfrm>
          <a:prstGeom prst="ellipse">
            <a:avLst/>
          </a:prstGeom>
          <a:ln>
            <a:solidFill>
              <a:schemeClr val="tx1"/>
            </a:solidFill>
          </a:ln>
          <a:effectLst>
            <a:innerShdw blurRad="63500" dist="50800" dir="16200000">
              <a:prstClr val="black">
                <a:alpha val="50000"/>
              </a:prstClr>
            </a:innerShdw>
          </a:effectLst>
        </p:spPr>
      </p:pic>
      <p:pic>
        <p:nvPicPr>
          <p:cNvPr id="12" name="Imagen 11" descr="hsdfs"/>
          <p:cNvPicPr>
            <a:picLocks noChangeAspect="1"/>
          </p:cNvPicPr>
          <p:nvPr/>
        </p:nvPicPr>
        <p:blipFill>
          <a:blip r:embed="rId4"/>
          <a:stretch>
            <a:fillRect/>
          </a:stretch>
        </p:blipFill>
        <p:spPr>
          <a:xfrm>
            <a:off x="146685" y="313690"/>
            <a:ext cx="1391920" cy="1297940"/>
          </a:xfrm>
          <a:prstGeom prst="ellipse">
            <a:avLst/>
          </a:prstGeom>
          <a:ln>
            <a:solidFill>
              <a:schemeClr val="tx1"/>
            </a:solidFill>
          </a:ln>
          <a:effectLst>
            <a:outerShdw blurRad="50800" dist="38100" algn="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contenido 2"/>
          <p:cNvSpPr>
            <a:spLocks noGrp="1"/>
          </p:cNvSpPr>
          <p:nvPr>
            <p:ph idx="1"/>
          </p:nvPr>
        </p:nvSpPr>
        <p:spPr>
          <a:xfrm>
            <a:off x="542290" y="1571625"/>
            <a:ext cx="8319770" cy="4648200"/>
          </a:xfrm>
        </p:spPr>
        <p:txBody>
          <a:bodyPr/>
          <a:lstStyle/>
          <a:p>
            <a:pPr marL="0" indent="0" algn="just">
              <a:lnSpc>
                <a:spcPct val="150000"/>
              </a:lnSpc>
              <a:buNone/>
            </a:pPr>
            <a:r>
              <a:rPr sz="2000" b="1" dirty="0">
                <a:latin typeface="+mj-lt"/>
                <a:ea typeface="Arial" panose="020B0604020202020204" pitchFamily="34" charset="0"/>
                <a:cs typeface="Arial" panose="020B0604020202020204" pitchFamily="34" charset="0"/>
                <a:sym typeface="+mn-ea"/>
              </a:rPr>
              <a:t>Se </a:t>
            </a:r>
            <a:r>
              <a:rPr sz="2000" b="1" dirty="0" err="1">
                <a:latin typeface="+mj-lt"/>
                <a:ea typeface="Arial" panose="020B0604020202020204" pitchFamily="34" charset="0"/>
                <a:cs typeface="Arial" panose="020B0604020202020204" pitchFamily="34" charset="0"/>
                <a:sym typeface="+mn-ea"/>
              </a:rPr>
              <a:t>reciben</a:t>
            </a:r>
            <a:r>
              <a:rPr sz="2000" b="1" dirty="0">
                <a:latin typeface="+mj-lt"/>
                <a:ea typeface="Arial" panose="020B0604020202020204" pitchFamily="34" charset="0"/>
                <a:cs typeface="Arial" panose="020B0604020202020204" pitchFamily="34" charset="0"/>
                <a:sym typeface="+mn-ea"/>
              </a:rPr>
              <a:t> </a:t>
            </a:r>
            <a:r>
              <a:rPr sz="2000" b="1" dirty="0" err="1">
                <a:latin typeface="+mj-lt"/>
                <a:ea typeface="Arial" panose="020B0604020202020204" pitchFamily="34" charset="0"/>
                <a:cs typeface="Arial" panose="020B0604020202020204" pitchFamily="34" charset="0"/>
                <a:sym typeface="+mn-ea"/>
              </a:rPr>
              <a:t>complementarios</a:t>
            </a:r>
            <a:r>
              <a:rPr sz="2000" b="1" dirty="0">
                <a:latin typeface="+mj-lt"/>
                <a:ea typeface="Arial" panose="020B0604020202020204" pitchFamily="34" charset="0"/>
                <a:cs typeface="Arial" panose="020B0604020202020204" pitchFamily="34" charset="0"/>
                <a:sym typeface="+mn-ea"/>
              </a:rPr>
              <a:t> </a:t>
            </a:r>
            <a:r>
              <a:rPr sz="2000" b="1" dirty="0" err="1">
                <a:latin typeface="+mj-lt"/>
                <a:ea typeface="Arial" panose="020B0604020202020204" pitchFamily="34" charset="0"/>
                <a:cs typeface="Arial" panose="020B0604020202020204" pitchFamily="34" charset="0"/>
                <a:sym typeface="+mn-ea"/>
              </a:rPr>
              <a:t>que</a:t>
            </a:r>
            <a:r>
              <a:rPr sz="2000" b="1" dirty="0">
                <a:latin typeface="+mj-lt"/>
                <a:ea typeface="Arial" panose="020B0604020202020204" pitchFamily="34" charset="0"/>
                <a:cs typeface="Arial" panose="020B0604020202020204" pitchFamily="34" charset="0"/>
                <a:sym typeface="+mn-ea"/>
              </a:rPr>
              <a:t> </a:t>
            </a:r>
            <a:r>
              <a:rPr sz="2000" b="1" dirty="0" err="1">
                <a:latin typeface="+mj-lt"/>
                <a:ea typeface="Arial" panose="020B0604020202020204" pitchFamily="34" charset="0"/>
                <a:cs typeface="Arial" panose="020B0604020202020204" pitchFamily="34" charset="0"/>
                <a:sym typeface="+mn-ea"/>
              </a:rPr>
              <a:t>informan</a:t>
            </a:r>
            <a:r>
              <a:rPr sz="2000" b="1" dirty="0">
                <a:latin typeface="+mj-lt"/>
                <a:ea typeface="Arial" panose="020B0604020202020204" pitchFamily="34" charset="0"/>
                <a:cs typeface="Arial" panose="020B0604020202020204" pitchFamily="34" charset="0"/>
                <a:sym typeface="+mn-ea"/>
              </a:rPr>
              <a:t>:</a:t>
            </a:r>
          </a:p>
          <a:p>
            <a:pPr marL="0" indent="0" algn="just">
              <a:lnSpc>
                <a:spcPct val="150000"/>
              </a:lnSpc>
              <a:buNone/>
            </a:pPr>
            <a:r>
              <a:rPr sz="2000" b="1" dirty="0" err="1">
                <a:latin typeface="+mj-lt"/>
                <a:ea typeface="Arial" panose="020B0604020202020204" pitchFamily="34" charset="0"/>
                <a:cs typeface="Arial" panose="020B0604020202020204" pitchFamily="34" charset="0"/>
                <a:sym typeface="+mn-ea"/>
              </a:rPr>
              <a:t>Eritrosedimentación</a:t>
            </a:r>
            <a:r>
              <a:rPr sz="2000" b="1" dirty="0">
                <a:latin typeface="+mj-lt"/>
                <a:ea typeface="Arial" panose="020B0604020202020204" pitchFamily="34" charset="0"/>
                <a:cs typeface="Arial" panose="020B0604020202020204" pitchFamily="34" charset="0"/>
                <a:sym typeface="+mn-ea"/>
              </a:rPr>
              <a:t>: 80 mm</a:t>
            </a:r>
          </a:p>
          <a:p>
            <a:pPr marL="0" indent="0" algn="just">
              <a:lnSpc>
                <a:spcPct val="150000"/>
              </a:lnSpc>
              <a:buNone/>
            </a:pPr>
            <a:r>
              <a:rPr sz="2000" b="1" dirty="0" err="1">
                <a:latin typeface="+mj-lt"/>
                <a:ea typeface="Arial" panose="020B0604020202020204" pitchFamily="34" charset="0"/>
                <a:cs typeface="Arial" panose="020B0604020202020204" pitchFamily="34" charset="0"/>
                <a:sym typeface="+mn-ea"/>
              </a:rPr>
              <a:t>Hematócrito</a:t>
            </a:r>
            <a:r>
              <a:rPr sz="2000" b="1" dirty="0">
                <a:latin typeface="+mj-lt"/>
                <a:ea typeface="Arial" panose="020B0604020202020204" pitchFamily="34" charset="0"/>
                <a:cs typeface="Arial" panose="020B0604020202020204" pitchFamily="34" charset="0"/>
                <a:sym typeface="+mn-ea"/>
              </a:rPr>
              <a:t>: 0,33</a:t>
            </a:r>
          </a:p>
          <a:p>
            <a:pPr marL="0" indent="0" algn="just">
              <a:lnSpc>
                <a:spcPct val="150000"/>
              </a:lnSpc>
              <a:buNone/>
            </a:pPr>
            <a:r>
              <a:rPr sz="2000" b="1" dirty="0" err="1">
                <a:latin typeface="+mj-lt"/>
                <a:ea typeface="Arial" panose="020B0604020202020204" pitchFamily="34" charset="0"/>
                <a:cs typeface="Arial" panose="020B0604020202020204" pitchFamily="34" charset="0"/>
                <a:sym typeface="+mn-ea"/>
              </a:rPr>
              <a:t>Glicemia</a:t>
            </a:r>
            <a:r>
              <a:rPr sz="2000" b="1" dirty="0">
                <a:latin typeface="+mj-lt"/>
                <a:ea typeface="Arial" panose="020B0604020202020204" pitchFamily="34" charset="0"/>
                <a:cs typeface="Arial" panose="020B0604020202020204" pitchFamily="34" charset="0"/>
                <a:sym typeface="+mn-ea"/>
              </a:rPr>
              <a:t>: 5,4 </a:t>
            </a:r>
            <a:r>
              <a:rPr sz="2000" b="1" dirty="0" err="1">
                <a:latin typeface="+mj-lt"/>
                <a:ea typeface="Arial" panose="020B0604020202020204" pitchFamily="34" charset="0"/>
                <a:cs typeface="Arial" panose="020B0604020202020204" pitchFamily="34" charset="0"/>
                <a:sym typeface="+mn-ea"/>
              </a:rPr>
              <a:t>mmol</a:t>
            </a:r>
            <a:r>
              <a:rPr sz="2000" b="1" dirty="0">
                <a:latin typeface="+mj-lt"/>
                <a:ea typeface="Arial" panose="020B0604020202020204" pitchFamily="34" charset="0"/>
                <a:cs typeface="Arial" panose="020B0604020202020204" pitchFamily="34" charset="0"/>
                <a:sym typeface="+mn-ea"/>
              </a:rPr>
              <a:t>/L</a:t>
            </a:r>
          </a:p>
          <a:p>
            <a:pPr marL="0" indent="0" algn="just">
              <a:lnSpc>
                <a:spcPct val="150000"/>
              </a:lnSpc>
              <a:buNone/>
            </a:pPr>
            <a:r>
              <a:rPr sz="2000" b="1" dirty="0" err="1">
                <a:latin typeface="+mj-lt"/>
                <a:ea typeface="Arial" panose="020B0604020202020204" pitchFamily="34" charset="0"/>
                <a:cs typeface="Arial" panose="020B0604020202020204" pitchFamily="34" charset="0"/>
                <a:sym typeface="+mn-ea"/>
              </a:rPr>
              <a:t>Creatinina</a:t>
            </a:r>
            <a:r>
              <a:rPr sz="2000" b="1" dirty="0">
                <a:latin typeface="+mj-lt"/>
                <a:ea typeface="Arial" panose="020B0604020202020204" pitchFamily="34" charset="0"/>
                <a:cs typeface="Arial" panose="020B0604020202020204" pitchFamily="34" charset="0"/>
                <a:sym typeface="+mn-ea"/>
              </a:rPr>
              <a:t>: 86 </a:t>
            </a:r>
            <a:r>
              <a:rPr sz="2000" b="1" dirty="0" err="1">
                <a:latin typeface="+mj-lt"/>
                <a:ea typeface="Arial" panose="020B0604020202020204" pitchFamily="34" charset="0"/>
                <a:cs typeface="Arial" panose="020B0604020202020204" pitchFamily="34" charset="0"/>
                <a:sym typeface="+mn-ea"/>
              </a:rPr>
              <a:t>mmol</a:t>
            </a:r>
            <a:r>
              <a:rPr sz="2000" b="1" dirty="0">
                <a:latin typeface="+mj-lt"/>
                <a:ea typeface="Arial" panose="020B0604020202020204" pitchFamily="34" charset="0"/>
                <a:cs typeface="Arial" panose="020B0604020202020204" pitchFamily="34" charset="0"/>
                <a:sym typeface="+mn-ea"/>
              </a:rPr>
              <a:t>/L</a:t>
            </a:r>
          </a:p>
          <a:p>
            <a:pPr marL="0" indent="0" algn="just">
              <a:lnSpc>
                <a:spcPct val="150000"/>
              </a:lnSpc>
              <a:buNone/>
            </a:pPr>
            <a:r>
              <a:rPr sz="2000" b="1" dirty="0" err="1">
                <a:latin typeface="+mj-lt"/>
                <a:ea typeface="Arial" panose="020B0604020202020204" pitchFamily="34" charset="0"/>
                <a:cs typeface="Arial" panose="020B0604020202020204" pitchFamily="34" charset="0"/>
                <a:sym typeface="+mn-ea"/>
              </a:rPr>
              <a:t>Conteo</a:t>
            </a:r>
            <a:r>
              <a:rPr sz="2000" b="1" dirty="0">
                <a:latin typeface="+mj-lt"/>
                <a:ea typeface="Arial" panose="020B0604020202020204" pitchFamily="34" charset="0"/>
                <a:cs typeface="Arial" panose="020B0604020202020204" pitchFamily="34" charset="0"/>
                <a:sym typeface="+mn-ea"/>
              </a:rPr>
              <a:t> de </a:t>
            </a:r>
            <a:r>
              <a:rPr sz="2000" b="1" dirty="0" err="1">
                <a:latin typeface="+mj-lt"/>
                <a:ea typeface="Arial" panose="020B0604020202020204" pitchFamily="34" charset="0"/>
                <a:cs typeface="Arial" panose="020B0604020202020204" pitchFamily="34" charset="0"/>
                <a:sym typeface="+mn-ea"/>
              </a:rPr>
              <a:t>plaquetas</a:t>
            </a:r>
            <a:r>
              <a:rPr sz="2000" b="1" dirty="0">
                <a:latin typeface="+mj-lt"/>
                <a:ea typeface="Arial" panose="020B0604020202020204" pitchFamily="34" charset="0"/>
                <a:cs typeface="Arial" panose="020B0604020202020204" pitchFamily="34" charset="0"/>
                <a:sym typeface="+mn-ea"/>
              </a:rPr>
              <a:t>: 160 x 109/L</a:t>
            </a:r>
          </a:p>
          <a:p>
            <a:pPr marL="0" indent="0" algn="just">
              <a:lnSpc>
                <a:spcPct val="150000"/>
              </a:lnSpc>
              <a:buNone/>
            </a:pPr>
            <a:r>
              <a:rPr sz="2000" b="1" dirty="0" err="1">
                <a:latin typeface="+mj-lt"/>
                <a:ea typeface="Arial" panose="020B0604020202020204" pitchFamily="34" charset="0"/>
                <a:cs typeface="Arial" panose="020B0604020202020204" pitchFamily="34" charset="0"/>
                <a:sym typeface="+mn-ea"/>
              </a:rPr>
              <a:t>Informe</a:t>
            </a:r>
            <a:r>
              <a:rPr sz="2000" b="1" dirty="0">
                <a:latin typeface="+mj-lt"/>
                <a:ea typeface="Arial" panose="020B0604020202020204" pitchFamily="34" charset="0"/>
                <a:cs typeface="Arial" panose="020B0604020202020204" pitchFamily="34" charset="0"/>
                <a:sym typeface="+mn-ea"/>
              </a:rPr>
              <a:t> </a:t>
            </a:r>
            <a:r>
              <a:rPr sz="2000" b="1" dirty="0" err="1">
                <a:latin typeface="+mj-lt"/>
                <a:ea typeface="Arial" panose="020B0604020202020204" pitchFamily="34" charset="0"/>
                <a:cs typeface="Arial" panose="020B0604020202020204" pitchFamily="34" charset="0"/>
                <a:sym typeface="+mn-ea"/>
              </a:rPr>
              <a:t>radiológico</a:t>
            </a:r>
            <a:r>
              <a:rPr sz="2000" b="1" dirty="0">
                <a:latin typeface="+mj-lt"/>
                <a:ea typeface="Arial" panose="020B0604020202020204" pitchFamily="34" charset="0"/>
                <a:cs typeface="Arial" panose="020B0604020202020204" pitchFamily="34" charset="0"/>
                <a:sym typeface="+mn-ea"/>
              </a:rPr>
              <a:t> </a:t>
            </a:r>
            <a:r>
              <a:rPr sz="2000" b="1" dirty="0" err="1">
                <a:latin typeface="+mj-lt"/>
                <a:ea typeface="Arial" panose="020B0604020202020204" pitchFamily="34" charset="0"/>
                <a:cs typeface="Arial" panose="020B0604020202020204" pitchFamily="34" charset="0"/>
                <a:sym typeface="+mn-ea"/>
              </a:rPr>
              <a:t>revela</a:t>
            </a:r>
            <a:r>
              <a:rPr sz="2000" b="1" dirty="0">
                <a:latin typeface="+mj-lt"/>
                <a:ea typeface="Arial" panose="020B0604020202020204" pitchFamily="34" charset="0"/>
                <a:cs typeface="Arial" panose="020B0604020202020204" pitchFamily="34" charset="0"/>
                <a:sym typeface="+mn-ea"/>
              </a:rPr>
              <a:t>: </a:t>
            </a:r>
            <a:r>
              <a:rPr sz="2000" b="1" dirty="0" err="1">
                <a:latin typeface="+mj-lt"/>
                <a:ea typeface="Arial" panose="020B0604020202020204" pitchFamily="34" charset="0"/>
                <a:cs typeface="Arial" panose="020B0604020202020204" pitchFamily="34" charset="0"/>
                <a:sym typeface="+mn-ea"/>
              </a:rPr>
              <a:t>derrame</a:t>
            </a:r>
            <a:r>
              <a:rPr sz="2000" b="1" dirty="0">
                <a:latin typeface="+mj-lt"/>
                <a:ea typeface="Arial" panose="020B0604020202020204" pitchFamily="34" charset="0"/>
                <a:cs typeface="Arial" panose="020B0604020202020204" pitchFamily="34" charset="0"/>
                <a:sym typeface="+mn-ea"/>
              </a:rPr>
              <a:t> pleural de </a:t>
            </a:r>
            <a:r>
              <a:rPr sz="2000" b="1" dirty="0" err="1">
                <a:latin typeface="+mj-lt"/>
                <a:ea typeface="Arial" panose="020B0604020202020204" pitchFamily="34" charset="0"/>
                <a:cs typeface="Arial" panose="020B0604020202020204" pitchFamily="34" charset="0"/>
                <a:sym typeface="+mn-ea"/>
              </a:rPr>
              <a:t>pequeño</a:t>
            </a:r>
            <a:r>
              <a:rPr sz="2000" b="1" dirty="0">
                <a:latin typeface="+mj-lt"/>
                <a:ea typeface="Arial" panose="020B0604020202020204" pitchFamily="34" charset="0"/>
                <a:cs typeface="Arial" panose="020B0604020202020204" pitchFamily="34" charset="0"/>
                <a:sym typeface="+mn-ea"/>
              </a:rPr>
              <a:t> </a:t>
            </a:r>
            <a:r>
              <a:rPr sz="2000" b="1" dirty="0" err="1">
                <a:latin typeface="+mj-lt"/>
                <a:ea typeface="Arial" panose="020B0604020202020204" pitchFamily="34" charset="0"/>
                <a:cs typeface="Arial" panose="020B0604020202020204" pitchFamily="34" charset="0"/>
                <a:sym typeface="+mn-ea"/>
              </a:rPr>
              <a:t>calibre</a:t>
            </a:r>
            <a:r>
              <a:rPr sz="2000" b="1" dirty="0">
                <a:latin typeface="+mj-lt"/>
                <a:ea typeface="Arial" panose="020B0604020202020204" pitchFamily="34" charset="0"/>
                <a:cs typeface="Arial" panose="020B0604020202020204" pitchFamily="34" charset="0"/>
                <a:sym typeface="+mn-ea"/>
              </a:rPr>
              <a:t> en </a:t>
            </a:r>
            <a:r>
              <a:rPr sz="2000" b="1" dirty="0" err="1">
                <a:latin typeface="+mj-lt"/>
                <a:ea typeface="Arial" panose="020B0604020202020204" pitchFamily="34" charset="0"/>
                <a:cs typeface="Arial" panose="020B0604020202020204" pitchFamily="34" charset="0"/>
                <a:sym typeface="+mn-ea"/>
              </a:rPr>
              <a:t>hemitórax</a:t>
            </a:r>
            <a:r>
              <a:rPr sz="2000" b="1" dirty="0">
                <a:latin typeface="+mj-lt"/>
                <a:ea typeface="Arial" panose="020B0604020202020204" pitchFamily="34" charset="0"/>
                <a:cs typeface="Arial" panose="020B0604020202020204" pitchFamily="34" charset="0"/>
                <a:sym typeface="+mn-ea"/>
              </a:rPr>
              <a:t> </a:t>
            </a:r>
            <a:r>
              <a:rPr sz="2000" b="1" dirty="0" err="1">
                <a:latin typeface="+mj-lt"/>
                <a:ea typeface="Arial" panose="020B0604020202020204" pitchFamily="34" charset="0"/>
                <a:cs typeface="Arial" panose="020B0604020202020204" pitchFamily="34" charset="0"/>
                <a:sym typeface="+mn-ea"/>
              </a:rPr>
              <a:t>derecho</a:t>
            </a:r>
            <a:r>
              <a:rPr sz="2000" b="1" dirty="0">
                <a:latin typeface="+mj-lt"/>
                <a:ea typeface="Arial" panose="020B0604020202020204" pitchFamily="34" charset="0"/>
                <a:cs typeface="Arial" panose="020B0604020202020204" pitchFamily="34" charset="0"/>
                <a:sym typeface="+mn-ea"/>
              </a:rPr>
              <a:t>, </a:t>
            </a:r>
            <a:r>
              <a:rPr sz="2000" b="1" dirty="0" err="1">
                <a:latin typeface="+mj-lt"/>
                <a:ea typeface="Arial" panose="020B0604020202020204" pitchFamily="34" charset="0"/>
                <a:cs typeface="Arial" panose="020B0604020202020204" pitchFamily="34" charset="0"/>
                <a:sym typeface="+mn-ea"/>
              </a:rPr>
              <a:t>bronconeumonía</a:t>
            </a:r>
            <a:r>
              <a:rPr sz="2000" b="1" dirty="0">
                <a:latin typeface="+mj-lt"/>
                <a:ea typeface="Arial" panose="020B0604020202020204" pitchFamily="34" charset="0"/>
                <a:cs typeface="Arial" panose="020B0604020202020204" pitchFamily="34" charset="0"/>
                <a:sym typeface="+mn-ea"/>
              </a:rPr>
              <a:t> y </a:t>
            </a:r>
            <a:r>
              <a:rPr sz="2000" b="1" dirty="0" err="1">
                <a:latin typeface="+mj-lt"/>
                <a:ea typeface="Arial" panose="020B0604020202020204" pitchFamily="34" charset="0"/>
                <a:cs typeface="Arial" panose="020B0604020202020204" pitchFamily="34" charset="0"/>
                <a:sym typeface="+mn-ea"/>
              </a:rPr>
              <a:t>bulas</a:t>
            </a:r>
            <a:r>
              <a:rPr sz="2000" b="1" dirty="0">
                <a:latin typeface="+mj-lt"/>
                <a:ea typeface="Arial" panose="020B0604020202020204" pitchFamily="34" charset="0"/>
                <a:cs typeface="Arial" panose="020B0604020202020204" pitchFamily="34" charset="0"/>
                <a:sym typeface="+mn-ea"/>
              </a:rPr>
              <a:t> </a:t>
            </a:r>
            <a:r>
              <a:rPr sz="2000" b="1" dirty="0" err="1">
                <a:latin typeface="+mj-lt"/>
                <a:ea typeface="Arial" panose="020B0604020202020204" pitchFamily="34" charset="0"/>
                <a:cs typeface="Arial" panose="020B0604020202020204" pitchFamily="34" charset="0"/>
                <a:sym typeface="+mn-ea"/>
              </a:rPr>
              <a:t>enfisematosas</a:t>
            </a:r>
            <a:r>
              <a:rPr sz="2000" b="1" dirty="0">
                <a:latin typeface="+mj-lt"/>
                <a:ea typeface="Arial" panose="020B0604020202020204" pitchFamily="34" charset="0"/>
                <a:cs typeface="Arial" panose="020B0604020202020204" pitchFamily="34" charset="0"/>
                <a:sym typeface="+mn-ea"/>
              </a:rPr>
              <a:t>.</a:t>
            </a:r>
            <a:endParaRPr lang="es-ES" altLang="en-US" sz="2000" b="1" dirty="0">
              <a:latin typeface="+mj-lt"/>
              <a:ea typeface="Arial" panose="020B0604020202020204" pitchFamily="34" charset="0"/>
              <a:cs typeface="Arial" panose="020B0604020202020204" pitchFamily="34" charset="0"/>
              <a:sym typeface="+mn-ea"/>
            </a:endParaRPr>
          </a:p>
        </p:txBody>
      </p:sp>
      <p:pic>
        <p:nvPicPr>
          <p:cNvPr id="10" name="Imagen 9" descr="dfcdcv"/>
          <p:cNvPicPr>
            <a:picLocks noChangeAspect="1"/>
          </p:cNvPicPr>
          <p:nvPr/>
        </p:nvPicPr>
        <p:blipFill>
          <a:blip r:embed="rId2"/>
          <a:stretch>
            <a:fillRect/>
          </a:stretch>
        </p:blipFill>
        <p:spPr>
          <a:xfrm>
            <a:off x="7812405" y="39370"/>
            <a:ext cx="1198245" cy="1057910"/>
          </a:xfrm>
          <a:prstGeom prst="ellipse">
            <a:avLst/>
          </a:prstGeom>
          <a:ln>
            <a:solidFill>
              <a:schemeClr val="tx1"/>
            </a:solidFill>
          </a:ln>
          <a:effectLst>
            <a:innerShdw blurRad="63500" dist="50800" dir="16200000">
              <a:prstClr val="black">
                <a:alpha val="50000"/>
              </a:prstClr>
            </a:innerShdw>
          </a:effectLst>
        </p:spPr>
      </p:pic>
      <p:pic>
        <p:nvPicPr>
          <p:cNvPr id="6" name="Imagen 5" descr="índice.yjpgwyre"/>
          <p:cNvPicPr>
            <a:picLocks noChangeAspect="1"/>
          </p:cNvPicPr>
          <p:nvPr/>
        </p:nvPicPr>
        <p:blipFill>
          <a:blip r:embed="rId3"/>
          <a:stretch>
            <a:fillRect/>
          </a:stretch>
        </p:blipFill>
        <p:spPr>
          <a:xfrm>
            <a:off x="958850" y="16510"/>
            <a:ext cx="1228090" cy="1080770"/>
          </a:xfrm>
          <a:prstGeom prst="ellipse">
            <a:avLst/>
          </a:prstGeom>
          <a:ln>
            <a:solidFill>
              <a:schemeClr val="tx1"/>
            </a:solidFill>
          </a:ln>
          <a:effectLst>
            <a:innerShdw blurRad="63500" dist="50800" dir="16200000">
              <a:prstClr val="black">
                <a:alpha val="50000"/>
              </a:prstClr>
            </a:innerShdw>
          </a:effectLst>
        </p:spPr>
      </p:pic>
      <p:pic>
        <p:nvPicPr>
          <p:cNvPr id="8" name="Imagen 7" descr="shtyty"/>
          <p:cNvPicPr>
            <a:picLocks noChangeAspect="1"/>
          </p:cNvPicPr>
          <p:nvPr/>
        </p:nvPicPr>
        <p:blipFill>
          <a:blip r:embed="rId4"/>
          <a:stretch>
            <a:fillRect/>
          </a:stretch>
        </p:blipFill>
        <p:spPr>
          <a:xfrm>
            <a:off x="12700" y="320675"/>
            <a:ext cx="1568450" cy="1355725"/>
          </a:xfrm>
          <a:prstGeom prst="ellipse">
            <a:avLst/>
          </a:prstGeom>
          <a:ln>
            <a:solidFill>
              <a:schemeClr val="tx1"/>
            </a:solidFill>
          </a:ln>
          <a:effectLst>
            <a:outerShdw blurRad="50800" dist="38100" dir="2700000" algn="tl" rotWithShape="0">
              <a:prstClr val="black">
                <a:alpha val="40000"/>
              </a:prstClr>
            </a:outerShdw>
          </a:effectLst>
        </p:spPr>
      </p:pic>
      <p:sp>
        <p:nvSpPr>
          <p:cNvPr id="7" name="Rectángulo 6"/>
          <p:cNvSpPr/>
          <p:nvPr/>
        </p:nvSpPr>
        <p:spPr>
          <a:xfrm>
            <a:off x="1834619" y="909702"/>
            <a:ext cx="5789930" cy="610488"/>
          </a:xfrm>
          <a:prstGeom prst="rect">
            <a:avLst/>
          </a:prstGeom>
        </p:spPr>
        <p:txBody>
          <a:bodyPr wrap="square">
            <a:spAutoFit/>
          </a:bodyPr>
          <a:lstStyle/>
          <a:p>
            <a:pPr algn="ctr">
              <a:lnSpc>
                <a:spcPct val="115000"/>
              </a:lnSpc>
              <a:spcAft>
                <a:spcPts val="0"/>
              </a:spcAft>
            </a:pPr>
            <a:r>
              <a:rPr lang="es-ES" sz="3200" dirty="0" smtClean="0">
                <a:solidFill>
                  <a:srgbClr val="63B4CF"/>
                </a:solidFill>
                <a:latin typeface="Aparajita"/>
                <a:ea typeface="Calibri" panose="020F0502020204030204" pitchFamily="34" charset="0"/>
                <a:cs typeface="Times New Roman" panose="02020603050405020304" pitchFamily="18" charset="0"/>
              </a:rPr>
              <a:t>Complementarios</a:t>
            </a:r>
            <a:endParaRPr lang="es-ES" sz="1100" dirty="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p:cNvSpPr>
          <p:nvPr>
            <p:ph sz="half" idx="1"/>
          </p:nvPr>
        </p:nvSpPr>
        <p:spPr>
          <a:xfrm>
            <a:off x="685800" y="1295400"/>
            <a:ext cx="8229600" cy="4348163"/>
          </a:xfrm>
        </p:spPr>
        <p:txBody>
          <a:bodyPr vert="horz" wrap="square" lIns="91440" tIns="45720" rIns="91440" bIns="45720" anchor="t">
            <a:normAutofit/>
          </a:bodyPr>
          <a:lstStyle/>
          <a:p>
            <a:pPr marL="0" indent="0" eaLnBrk="1" hangingPunct="1">
              <a:buNone/>
            </a:pPr>
            <a:endParaRPr lang="es-ES" altLang="es-ES" sz="4000" i="1" kern="1200" dirty="0">
              <a:latin typeface="+mn-lt"/>
              <a:ea typeface="+mn-ea"/>
              <a:cs typeface="+mn-cs"/>
            </a:endParaRPr>
          </a:p>
          <a:p>
            <a:pPr eaLnBrk="1" hangingPunct="1">
              <a:buFont typeface="Arial" panose="020B0604020202020204" pitchFamily="34" charset="0"/>
            </a:pPr>
            <a:r>
              <a:rPr lang="es-ES" altLang="es-ES" sz="3200" b="1" kern="1200" dirty="0">
                <a:latin typeface="+mn-lt"/>
                <a:ea typeface="+mn-ea"/>
                <a:cs typeface="+mn-cs"/>
              </a:rPr>
              <a:t>Fallecido: SBR</a:t>
            </a:r>
          </a:p>
          <a:p>
            <a:pPr eaLnBrk="1" hangingPunct="1">
              <a:buFont typeface="Arial" panose="020B0604020202020204" pitchFamily="34" charset="0"/>
            </a:pPr>
            <a:r>
              <a:rPr lang="es-ES" altLang="es-ES" sz="3200" b="1" kern="1200" dirty="0">
                <a:latin typeface="+mn-lt"/>
                <a:ea typeface="+mn-ea"/>
                <a:cs typeface="+mn-cs"/>
              </a:rPr>
              <a:t>Estudio clínico realizado por Servicio de Geriatría.</a:t>
            </a:r>
          </a:p>
          <a:p>
            <a:pPr eaLnBrk="1" hangingPunct="1">
              <a:buFont typeface="Arial" panose="020B0604020202020204" pitchFamily="34" charset="0"/>
            </a:pPr>
            <a:r>
              <a:rPr lang="es-ES" altLang="es-ES" sz="3200" b="1" kern="1200" dirty="0">
                <a:latin typeface="+mn-lt"/>
                <a:ea typeface="+mn-ea"/>
                <a:cs typeface="+mn-cs"/>
              </a:rPr>
              <a:t>Estudio del fallecido realizado por Servicio de Anatomía Patológica.</a:t>
            </a:r>
          </a:p>
          <a:p>
            <a:pPr eaLnBrk="1" hangingPunct="1">
              <a:buFont typeface="Arial" panose="020B0604020202020204" pitchFamily="34" charset="0"/>
              <a:buNone/>
            </a:pPr>
            <a:endParaRPr lang="es-ES" altLang="es-ES" sz="3200" b="1" kern="1200" dirty="0">
              <a:latin typeface="+mn-lt"/>
              <a:ea typeface="+mn-ea"/>
              <a:cs typeface="+mn-cs"/>
            </a:endParaRPr>
          </a:p>
          <a:p>
            <a:pPr eaLnBrk="1" hangingPunct="1">
              <a:buFont typeface="Arial" panose="020B0604020202020204" pitchFamily="34" charset="0"/>
            </a:pPr>
            <a:endParaRPr lang="es-ES" altLang="es-ES" b="1" kern="1200" dirty="0">
              <a:latin typeface="+mn-lt"/>
              <a:ea typeface="+mn-ea"/>
              <a:cs typeface="+mn-cs"/>
            </a:endParaRPr>
          </a:p>
        </p:txBody>
      </p:sp>
      <p:sp>
        <p:nvSpPr>
          <p:cNvPr id="4" name="Rectángulo 3"/>
          <p:cNvSpPr/>
          <p:nvPr/>
        </p:nvSpPr>
        <p:spPr>
          <a:xfrm>
            <a:off x="1834619" y="909702"/>
            <a:ext cx="5789930" cy="610488"/>
          </a:xfrm>
          <a:prstGeom prst="rect">
            <a:avLst/>
          </a:prstGeom>
        </p:spPr>
        <p:txBody>
          <a:bodyPr wrap="square">
            <a:spAutoFit/>
          </a:bodyPr>
          <a:lstStyle/>
          <a:p>
            <a:pPr algn="ctr">
              <a:lnSpc>
                <a:spcPct val="115000"/>
              </a:lnSpc>
              <a:spcAft>
                <a:spcPts val="0"/>
              </a:spcAft>
            </a:pPr>
            <a:r>
              <a:rPr lang="es-ES" sz="3200" dirty="0" smtClean="0">
                <a:solidFill>
                  <a:srgbClr val="63B4CF"/>
                </a:solidFill>
                <a:latin typeface="Aparajita"/>
                <a:ea typeface="Calibri" panose="020F0502020204030204" pitchFamily="34" charset="0"/>
                <a:cs typeface="Times New Roman" panose="02020603050405020304" pitchFamily="18" charset="0"/>
              </a:rPr>
              <a:t>Anatomía Patológica</a:t>
            </a:r>
            <a:endParaRPr lang="es-ES" sz="1100" dirty="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vert="horz" wrap="square" lIns="91440" tIns="45720" rIns="91440" bIns="45720" anchor="ctr"/>
          <a:lstStyle/>
          <a:p>
            <a:pPr eaLnBrk="1" hangingPunct="1"/>
            <a:endParaRPr lang="es-ES" altLang="es-ES" dirty="0"/>
          </a:p>
        </p:txBody>
      </p:sp>
      <p:pic>
        <p:nvPicPr>
          <p:cNvPr id="3075" name="Marcador de contenido 3"/>
          <p:cNvPicPr>
            <a:picLocks noGrp="1" noChangeAspect="1"/>
          </p:cNvPicPr>
          <p:nvPr>
            <p:ph idx="1"/>
          </p:nvPr>
        </p:nvPicPr>
        <p:blipFill>
          <a:blip r:embed="rId2"/>
          <a:srcRect/>
          <a:stretch>
            <a:fillRect/>
          </a:stretch>
        </p:blipFill>
        <p:spPr>
          <a:xfrm>
            <a:off x="-185737" y="0"/>
            <a:ext cx="9340850" cy="685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vert="horz" wrap="square" lIns="91440" tIns="45720" rIns="91440" bIns="45720" anchor="ctr"/>
          <a:lstStyle/>
          <a:p>
            <a:pPr eaLnBrk="1" hangingPunct="1"/>
            <a:endParaRPr lang="es-ES" altLang="es-ES" dirty="0"/>
          </a:p>
        </p:txBody>
      </p:sp>
      <p:pic>
        <p:nvPicPr>
          <p:cNvPr id="4099" name="Marcador de contenido 4"/>
          <p:cNvPicPr>
            <a:picLocks noGrp="1" noChangeAspect="1"/>
          </p:cNvPicPr>
          <p:nvPr>
            <p:ph idx="1"/>
          </p:nvPr>
        </p:nvPicPr>
        <p:blipFill>
          <a:blip r:embed="rId2"/>
          <a:srcRect/>
          <a:stretch>
            <a:fillRect/>
          </a:stretch>
        </p:blipFill>
        <p:spPr>
          <a:xfrm>
            <a:off x="-195262" y="0"/>
            <a:ext cx="9534525" cy="6851650"/>
          </a:xfrm>
        </p:spPr>
      </p:pic>
    </p:spTree>
  </p:cSld>
  <p:clrMapOvr>
    <a:masterClrMapping/>
  </p:clrMapOvr>
</p:sld>
</file>

<file path=ppt/theme/theme1.xml><?xml version="1.0" encoding="utf-8"?>
<a:theme xmlns:a="http://schemas.openxmlformats.org/drawingml/2006/main" name="Espir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TotalTime>
  <Words>591</Words>
  <Application>Microsoft Office PowerPoint</Application>
  <PresentationFormat>Presentación en pantalla (4:3)</PresentationFormat>
  <Paragraphs>43</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Espiral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Sung Ha, Park</dc:creator>
  <cp:lastModifiedBy>NACITA</cp:lastModifiedBy>
  <cp:revision>57</cp:revision>
  <dcterms:created xsi:type="dcterms:W3CDTF">2004-07-21T02:43:00Z</dcterms:created>
  <dcterms:modified xsi:type="dcterms:W3CDTF">2021-07-05T17:27:09Z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3082-10.1.0.5795</vt:lpwstr>
  </property>
</Properties>
</file>